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6467" r:id="rId2"/>
  </p:sldMasterIdLst>
  <p:notesMasterIdLst>
    <p:notesMasterId r:id="rId52"/>
  </p:notesMasterIdLst>
  <p:handoutMasterIdLst>
    <p:handoutMasterId r:id="rId53"/>
  </p:handoutMasterIdLst>
  <p:sldIdLst>
    <p:sldId id="256" r:id="rId3"/>
    <p:sldId id="780" r:id="rId4"/>
    <p:sldId id="840" r:id="rId5"/>
    <p:sldId id="868" r:id="rId6"/>
    <p:sldId id="869" r:id="rId7"/>
    <p:sldId id="870" r:id="rId8"/>
    <p:sldId id="867" r:id="rId9"/>
    <p:sldId id="903" r:id="rId10"/>
    <p:sldId id="904" r:id="rId11"/>
    <p:sldId id="906" r:id="rId12"/>
    <p:sldId id="905" r:id="rId13"/>
    <p:sldId id="908" r:id="rId14"/>
    <p:sldId id="909" r:id="rId15"/>
    <p:sldId id="844" r:id="rId16"/>
    <p:sldId id="871" r:id="rId17"/>
    <p:sldId id="872" r:id="rId18"/>
    <p:sldId id="873" r:id="rId19"/>
    <p:sldId id="874" r:id="rId20"/>
    <p:sldId id="851" r:id="rId21"/>
    <p:sldId id="910" r:id="rId22"/>
    <p:sldId id="901" r:id="rId23"/>
    <p:sldId id="843" r:id="rId24"/>
    <p:sldId id="875" r:id="rId25"/>
    <p:sldId id="876" r:id="rId26"/>
    <p:sldId id="877" r:id="rId27"/>
    <p:sldId id="878" r:id="rId28"/>
    <p:sldId id="879" r:id="rId29"/>
    <p:sldId id="880" r:id="rId30"/>
    <p:sldId id="881" r:id="rId31"/>
    <p:sldId id="882" r:id="rId32"/>
    <p:sldId id="883" r:id="rId33"/>
    <p:sldId id="884" r:id="rId34"/>
    <p:sldId id="885" r:id="rId35"/>
    <p:sldId id="886" r:id="rId36"/>
    <p:sldId id="887" r:id="rId37"/>
    <p:sldId id="888" r:id="rId38"/>
    <p:sldId id="889" r:id="rId39"/>
    <p:sldId id="890" r:id="rId40"/>
    <p:sldId id="891" r:id="rId41"/>
    <p:sldId id="892" r:id="rId42"/>
    <p:sldId id="893" r:id="rId43"/>
    <p:sldId id="894" r:id="rId44"/>
    <p:sldId id="895" r:id="rId45"/>
    <p:sldId id="896" r:id="rId46"/>
    <p:sldId id="897" r:id="rId47"/>
    <p:sldId id="898" r:id="rId48"/>
    <p:sldId id="900" r:id="rId49"/>
    <p:sldId id="902" r:id="rId50"/>
    <p:sldId id="758" r:id="rId51"/>
  </p:sldIdLst>
  <p:sldSz cx="12190413" cy="6859588"/>
  <p:notesSz cx="6669088" cy="9926638"/>
  <p:defaultTextStyle>
    <a:defPPr>
      <a:defRPr lang="zh-CN"/>
    </a:defPPr>
    <a:lvl1pPr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42925" indent="-1587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087438" indent="-3492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630363" indent="-5238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174875" indent="-7143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x Ye(叶剑)" initials="FY" lastIdx="2" clrIdx="0">
    <p:extLst>
      <p:ext uri="{19B8F6BF-5375-455C-9EA6-DF929625EA0E}">
        <p15:presenceInfo xmlns:p15="http://schemas.microsoft.com/office/powerpoint/2012/main" userId="S::felix.ye@QUECTEL.COM::161c8667-ea45-4598-a88e-cc1c6edcf1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28304"/>
    <a:srgbClr val="405440"/>
    <a:srgbClr val="D60026"/>
    <a:srgbClr val="7F7F7F"/>
    <a:srgbClr val="404040"/>
    <a:srgbClr val="BF2E23"/>
    <a:srgbClr val="D9D9D9"/>
    <a:srgbClr val="C0CEDA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4" autoAdjust="0"/>
    <p:restoredTop sz="78741" autoAdjust="0"/>
  </p:normalViewPr>
  <p:slideViewPr>
    <p:cSldViewPr>
      <p:cViewPr varScale="1">
        <p:scale>
          <a:sx n="90" d="100"/>
          <a:sy n="90" d="100"/>
        </p:scale>
        <p:origin x="1200" y="66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403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BF6B-9ECF-4206-9E94-765F75D31041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4DD4-8DF1-4851-B0EF-F5520E07A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53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C3A6B0-5D57-4D84-9807-DD13F365EB9E}" type="datetimeFigureOut">
              <a:rPr lang="zh-CN" altLang="en-US"/>
              <a:pPr>
                <a:defRPr/>
              </a:pPr>
              <a:t>2021/8/26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30DF973-DCA0-4DB0-92C3-E684E721A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94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38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4933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763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0026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29140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154966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680795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206623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大标题</a:t>
            </a:r>
            <a:r>
              <a:rPr lang="en-US" altLang="zh-CN" dirty="0"/>
              <a:t>:</a:t>
            </a:r>
            <a:r>
              <a:rPr lang="en-US" altLang="zh-CN" baseline="0" dirty="0"/>
              <a:t> </a:t>
            </a:r>
            <a:r>
              <a:rPr lang="zh-CN" altLang="en-US" baseline="0" dirty="0"/>
              <a:t>黑体 </a:t>
            </a:r>
            <a:r>
              <a:rPr lang="en-US" altLang="zh-CN" dirty="0"/>
              <a:t>48</a:t>
            </a:r>
            <a:r>
              <a:rPr lang="zh-CN" altLang="en-US" dirty="0"/>
              <a:t>号字体   色号：</a:t>
            </a:r>
            <a:r>
              <a:rPr lang="en-US" altLang="zh-CN" dirty="0"/>
              <a:t> R38</a:t>
            </a:r>
            <a:r>
              <a:rPr lang="en-US" altLang="zh-CN" baseline="0" dirty="0"/>
              <a:t> G38 B38</a:t>
            </a:r>
          </a:p>
          <a:p>
            <a:r>
              <a:rPr lang="zh-CN" altLang="en-US" baseline="0" dirty="0"/>
              <a:t>副标题：黑体 </a:t>
            </a:r>
            <a:r>
              <a:rPr lang="en-US" altLang="zh-CN" dirty="0"/>
              <a:t>28</a:t>
            </a:r>
            <a:r>
              <a:rPr lang="zh-CN" altLang="en-US" dirty="0"/>
              <a:t>号字体   色号：</a:t>
            </a:r>
            <a:r>
              <a:rPr lang="en-US" altLang="zh-CN" dirty="0"/>
              <a:t> R0</a:t>
            </a:r>
            <a:r>
              <a:rPr lang="en-US" altLang="zh-CN" baseline="0" dirty="0"/>
              <a:t> G176 B240</a:t>
            </a:r>
          </a:p>
          <a:p>
            <a:r>
              <a:rPr lang="zh-CN" altLang="en-US" baseline="0" dirty="0"/>
              <a:t>日期字体：黑体 </a:t>
            </a:r>
            <a:r>
              <a:rPr lang="en-US" altLang="zh-CN" dirty="0"/>
              <a:t>16</a:t>
            </a:r>
            <a:r>
              <a:rPr lang="zh-CN" altLang="en-US" dirty="0"/>
              <a:t>号字体   色号：</a:t>
            </a:r>
            <a:r>
              <a:rPr lang="en-US" altLang="zh-CN" dirty="0"/>
              <a:t> R127</a:t>
            </a:r>
            <a:r>
              <a:rPr lang="en-US" altLang="zh-CN" baseline="0" dirty="0"/>
              <a:t> G127 B127</a:t>
            </a:r>
          </a:p>
          <a:p>
            <a:endParaRPr lang="zh-CN" altLang="en-US" dirty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815975"/>
            <a:fld id="{C48F3758-CB2D-4415-85E2-1D229A26CC72}" type="slidenum">
              <a:rPr lang="zh-CN" altLang="en-US" smtClean="0">
                <a:latin typeface="Arial" pitchFamily="34" charset="0"/>
                <a:ea typeface="宋体" pitchFamily="2" charset="-122"/>
              </a:rPr>
              <a:pPr defTabSz="815975"/>
              <a:t>1</a:t>
            </a:fld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47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56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28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35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7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6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02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18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611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525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73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大标题</a:t>
            </a:r>
            <a:r>
              <a:rPr lang="en-US" altLang="zh-CN" dirty="0"/>
              <a:t>:</a:t>
            </a:r>
            <a:r>
              <a:rPr lang="en-US" altLang="zh-CN" baseline="0" dirty="0"/>
              <a:t> </a:t>
            </a:r>
            <a:r>
              <a:rPr lang="zh-CN" altLang="en-US" dirty="0"/>
              <a:t>黑体 </a:t>
            </a:r>
            <a:r>
              <a:rPr lang="en-US" altLang="zh-CN" dirty="0"/>
              <a:t>32</a:t>
            </a:r>
            <a:r>
              <a:rPr lang="zh-CN" altLang="en-US" dirty="0"/>
              <a:t>号字体   色号：</a:t>
            </a:r>
            <a:r>
              <a:rPr lang="en-US" altLang="zh-CN" dirty="0"/>
              <a:t> R210</a:t>
            </a:r>
            <a:r>
              <a:rPr lang="en-US" altLang="zh-CN" baseline="0" dirty="0"/>
              <a:t> G0 B48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大标题</a:t>
            </a:r>
            <a:r>
              <a:rPr lang="en-US" altLang="zh-CN" dirty="0"/>
              <a:t>: </a:t>
            </a:r>
            <a:r>
              <a:rPr lang="zh-CN" altLang="en-US" dirty="0"/>
              <a:t>中文黑体 </a:t>
            </a:r>
            <a:r>
              <a:rPr lang="en-US" altLang="zh-CN" dirty="0"/>
              <a:t>32</a:t>
            </a:r>
            <a:r>
              <a:rPr lang="zh-CN" altLang="en-US" dirty="0"/>
              <a:t>号字体    色号：</a:t>
            </a:r>
            <a:r>
              <a:rPr lang="en-US" altLang="zh-CN" dirty="0"/>
              <a:t> R38</a:t>
            </a:r>
            <a:r>
              <a:rPr lang="en-US" altLang="zh-CN" baseline="0" dirty="0"/>
              <a:t> G38 B38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56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1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504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281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756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637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1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38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868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096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12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093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681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523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DF973-DCA0-4DB0-92C3-E684E721AA63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6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79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3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83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12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754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161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0DF973-DCA0-4DB0-92C3-E684E721AA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8161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14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7838293" y="6383338"/>
            <a:ext cx="3789362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上海移远通信技术股份有限公司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.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版权所有</a:t>
            </a:r>
            <a:endParaRPr lang="en-US" altLang="zh-CN" sz="1000" b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3459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5400" b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455" marR="0" indent="-414455" algn="r" defTabSz="1051655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F5624A-D37D-4F86-AC98-9FE347E15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5606" y="268994"/>
            <a:ext cx="2160240" cy="568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87" y="549474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4038" indent="-414038">
              <a:spcBef>
                <a:spcPts val="621"/>
              </a:spcBef>
              <a:buNone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1pPr>
            <a:lvl2pPr marL="231861" indent="-227721">
              <a:spcBef>
                <a:spcPts val="621"/>
              </a:spcBef>
              <a:buClr>
                <a:srgbClr val="FF0000"/>
              </a:buClr>
              <a:buSzPct val="120000"/>
              <a:buFont typeface="Arial" pitchFamily="34" charset="0"/>
              <a:buChar char="▪"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2pPr>
            <a:lvl3pPr marL="4471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3pPr>
            <a:lvl4pPr marL="6624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4pPr>
            <a:lvl5pPr marL="88190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备份\20170515\20170427132218494-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90750" y="3431777"/>
            <a:ext cx="10011605" cy="28783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7838293" y="6383338"/>
            <a:ext cx="3789362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上海移远通信技术股份有限公司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.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版权所有</a:t>
            </a:r>
            <a:endParaRPr lang="en-US" altLang="zh-CN" sz="1000" b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3459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5400" b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455" marR="0" indent="-414455" algn="r" defTabSz="1051655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118" y="618018"/>
            <a:ext cx="2592000" cy="5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9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353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4038" indent="-414038">
              <a:spcBef>
                <a:spcPts val="621"/>
              </a:spcBef>
              <a:buNone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1pPr>
            <a:lvl2pPr marL="231861" indent="-227721">
              <a:spcBef>
                <a:spcPts val="621"/>
              </a:spcBef>
              <a:buClr>
                <a:srgbClr val="FF0000"/>
              </a:buClr>
              <a:buSzPct val="120000"/>
              <a:buFont typeface="Arial" pitchFamily="34" charset="0"/>
              <a:buChar char="▪"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2pPr>
            <a:lvl3pPr marL="4471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3pPr>
            <a:lvl4pPr marL="6624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4pPr>
            <a:lvl5pPr marL="88190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460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备份\20170515\20170427132218494-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90750" y="3431777"/>
            <a:ext cx="10011605" cy="2878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44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436563" y="985838"/>
            <a:ext cx="11317287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dirty="0"/>
              <a:t>Textmasterformate durch Klicken bearbeiten</a:t>
            </a:r>
          </a:p>
          <a:p>
            <a:pPr lvl="1"/>
            <a:r>
              <a:rPr lang="de-DE" altLang="zh-CN" dirty="0"/>
              <a:t>Zweite Ebene</a:t>
            </a:r>
          </a:p>
          <a:p>
            <a:pPr lvl="2"/>
            <a:r>
              <a:rPr lang="de-DE" altLang="zh-CN" dirty="0"/>
              <a:t>Dritte Ebene</a:t>
            </a:r>
          </a:p>
          <a:p>
            <a:pPr lvl="3"/>
            <a:r>
              <a:rPr lang="de-DE" altLang="zh-CN" dirty="0"/>
              <a:t>Vierte Ebene</a:t>
            </a:r>
          </a:p>
          <a:p>
            <a:pPr lvl="4"/>
            <a:r>
              <a:rPr lang="de-DE" altLang="zh-CN" dirty="0"/>
              <a:t>Fünfte Ebene</a:t>
            </a:r>
          </a:p>
        </p:txBody>
      </p:sp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344488" y="500836"/>
            <a:ext cx="111537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7" name="TextBox 5"/>
          <p:cNvSpPr txBox="1"/>
          <p:nvPr/>
        </p:nvSpPr>
        <p:spPr>
          <a:xfrm>
            <a:off x="426452" y="6490624"/>
            <a:ext cx="5045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@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上海移远通信技术股份有限公司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| Page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/>
        </p:nvSpPr>
        <p:spPr>
          <a:xfrm>
            <a:off x="2350790" y="6473493"/>
            <a:ext cx="737616" cy="365210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cs typeface="Verdana" pitchFamily="34" charset="0"/>
              </a:rPr>
              <a:pPr/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B98D0-353A-47A8-94E6-2A949EB7CE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95007" y="134649"/>
            <a:ext cx="2160240" cy="568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49" r:id="rId1"/>
    <p:sldLayoutId id="2147486445" r:id="rId2"/>
    <p:sldLayoutId id="2147486446" r:id="rId3"/>
    <p:sldLayoutId id="2147486466" r:id="rId4"/>
  </p:sldLayoutIdLst>
  <p:hf hdr="0"/>
  <p:txStyles>
    <p:titleStyle>
      <a:lvl1pPr algn="l" defTabSz="1087438" rtl="0" eaLnBrk="0" fontAlgn="base" hangingPunct="0">
        <a:spcBef>
          <a:spcPct val="0"/>
        </a:spcBef>
        <a:spcAft>
          <a:spcPct val="0"/>
        </a:spcAft>
        <a:tabLst>
          <a:tab pos="3676650" algn="l"/>
        </a:tabLst>
        <a:defRPr sz="2800" b="0" kern="1200">
          <a:solidFill>
            <a:schemeClr val="tx1">
              <a:lumMod val="75000"/>
              <a:lumOff val="25000"/>
            </a:schemeClr>
          </a:solidFill>
          <a:latin typeface="黑体" pitchFamily="2" charset="-122"/>
          <a:ea typeface="黑体" pitchFamily="2" charset="-122"/>
          <a:cs typeface="+mj-cs"/>
        </a:defRPr>
      </a:lvl1pPr>
      <a:lvl2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2pPr>
      <a:lvl3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3pPr>
      <a:lvl4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4pPr>
      <a:lvl5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5pPr>
      <a:lvl6pPr marL="525828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6pPr>
      <a:lvl7pPr marL="1051655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7pPr>
      <a:lvl8pPr marL="1577483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8pPr>
      <a:lvl9pPr marL="2103311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9pPr>
    </p:titleStyle>
    <p:bodyStyle>
      <a:lvl1pPr marL="409575" indent="-409575" algn="l" defTabSz="1087438" rtl="0" eaLnBrk="0" fontAlgn="base" hangingPunct="0">
        <a:spcBef>
          <a:spcPts val="613"/>
        </a:spcBef>
        <a:spcAft>
          <a:spcPct val="0"/>
        </a:spcAft>
        <a:buFont typeface="Arial" pitchFamily="34" charset="0"/>
        <a:buChar char="•"/>
        <a:defRPr sz="3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1pPr>
      <a:lvl2pPr marL="227013" indent="-223838" algn="l" defTabSz="1087438" rtl="0" eaLnBrk="0" fontAlgn="base" hangingPunct="0">
        <a:spcBef>
          <a:spcPts val="613"/>
        </a:spcBef>
        <a:spcAft>
          <a:spcPct val="0"/>
        </a:spcAft>
        <a:buClr>
          <a:srgbClr val="FF0000"/>
        </a:buClr>
        <a:buSzPct val="120000"/>
        <a:buFont typeface="Arial" pitchFamily="34" charset="0"/>
        <a:buChar char="▪"/>
        <a:defRPr sz="32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2pPr>
      <a:lvl3pPr marL="4429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3pPr>
      <a:lvl4pPr marL="6588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4pPr>
      <a:lvl5pPr marL="879475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5pPr>
      <a:lvl6pPr marL="2993274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06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38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0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3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63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695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27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159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39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62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854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436563" y="985838"/>
            <a:ext cx="11317287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dirty="0"/>
              <a:t>Textmasterformate durch Klicken bearbeiten</a:t>
            </a:r>
          </a:p>
          <a:p>
            <a:pPr lvl="1"/>
            <a:r>
              <a:rPr lang="de-DE" altLang="zh-CN" dirty="0"/>
              <a:t>Zweite Ebene</a:t>
            </a:r>
          </a:p>
          <a:p>
            <a:pPr lvl="2"/>
            <a:r>
              <a:rPr lang="de-DE" altLang="zh-CN" dirty="0"/>
              <a:t>Dritte Ebene</a:t>
            </a:r>
          </a:p>
          <a:p>
            <a:pPr lvl="3"/>
            <a:r>
              <a:rPr lang="de-DE" altLang="zh-CN" dirty="0"/>
              <a:t>Vierte Ebene</a:t>
            </a:r>
          </a:p>
          <a:p>
            <a:pPr lvl="4"/>
            <a:r>
              <a:rPr lang="de-DE" altLang="zh-CN" dirty="0"/>
              <a:t>Fünfte Ebene</a:t>
            </a:r>
          </a:p>
        </p:txBody>
      </p:sp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344488" y="500836"/>
            <a:ext cx="111537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7" name="TextBox 5"/>
          <p:cNvSpPr txBox="1"/>
          <p:nvPr/>
        </p:nvSpPr>
        <p:spPr>
          <a:xfrm>
            <a:off x="426452" y="6490624"/>
            <a:ext cx="5045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@ 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上海移远通信技术股份有限公司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| Page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/>
        </p:nvSpPr>
        <p:spPr>
          <a:xfrm>
            <a:off x="2350790" y="6473493"/>
            <a:ext cx="737616" cy="365210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cs typeface="Verdana" pitchFamily="34" charset="0"/>
              </a:rPr>
              <a:pPr/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755" y="477466"/>
            <a:ext cx="1980000" cy="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68" r:id="rId1"/>
    <p:sldLayoutId id="2147486469" r:id="rId2"/>
    <p:sldLayoutId id="2147486470" r:id="rId3"/>
    <p:sldLayoutId id="2147486471" r:id="rId4"/>
  </p:sldLayoutIdLst>
  <p:hf hdr="0"/>
  <p:txStyles>
    <p:titleStyle>
      <a:lvl1pPr algn="l" defTabSz="1087438" rtl="0" eaLnBrk="0" fontAlgn="base" hangingPunct="0">
        <a:spcBef>
          <a:spcPct val="0"/>
        </a:spcBef>
        <a:spcAft>
          <a:spcPct val="0"/>
        </a:spcAft>
        <a:tabLst>
          <a:tab pos="3676650" algn="l"/>
        </a:tabLst>
        <a:defRPr sz="2800" b="0" kern="1200">
          <a:solidFill>
            <a:schemeClr val="tx1">
              <a:lumMod val="75000"/>
              <a:lumOff val="25000"/>
            </a:schemeClr>
          </a:solidFill>
          <a:latin typeface="黑体" pitchFamily="2" charset="-122"/>
          <a:ea typeface="黑体" pitchFamily="2" charset="-122"/>
          <a:cs typeface="+mj-cs"/>
        </a:defRPr>
      </a:lvl1pPr>
      <a:lvl2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2pPr>
      <a:lvl3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3pPr>
      <a:lvl4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4pPr>
      <a:lvl5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5pPr>
      <a:lvl6pPr marL="525828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6pPr>
      <a:lvl7pPr marL="1051655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7pPr>
      <a:lvl8pPr marL="1577483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8pPr>
      <a:lvl9pPr marL="2103311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9pPr>
    </p:titleStyle>
    <p:bodyStyle>
      <a:lvl1pPr marL="409575" indent="-409575" algn="l" defTabSz="1087438" rtl="0" eaLnBrk="0" fontAlgn="base" hangingPunct="0">
        <a:spcBef>
          <a:spcPts val="613"/>
        </a:spcBef>
        <a:spcAft>
          <a:spcPct val="0"/>
        </a:spcAft>
        <a:buFont typeface="Arial" pitchFamily="34" charset="0"/>
        <a:buChar char="•"/>
        <a:defRPr sz="3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1pPr>
      <a:lvl2pPr marL="227013" indent="-223838" algn="l" defTabSz="1087438" rtl="0" eaLnBrk="0" fontAlgn="base" hangingPunct="0">
        <a:spcBef>
          <a:spcPts val="613"/>
        </a:spcBef>
        <a:spcAft>
          <a:spcPct val="0"/>
        </a:spcAft>
        <a:buClr>
          <a:srgbClr val="FF0000"/>
        </a:buClr>
        <a:buSzPct val="120000"/>
        <a:buFont typeface="Arial" pitchFamily="34" charset="0"/>
        <a:buChar char="▪"/>
        <a:defRPr sz="32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2pPr>
      <a:lvl3pPr marL="4429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3pPr>
      <a:lvl4pPr marL="6588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4pPr>
      <a:lvl5pPr marL="879475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5pPr>
      <a:lvl6pPr marL="2993274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06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38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0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3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63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695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27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159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39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62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854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22598" y="2470389"/>
            <a:ext cx="10977640" cy="487099"/>
          </a:xfrm>
        </p:spPr>
        <p:txBody>
          <a:bodyPr/>
          <a:lstStyle/>
          <a:p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LVGL</a:t>
            </a: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开发及应用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57A5E8D-7DC9-1748-9E3B-647BD187E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2941" y="3149193"/>
            <a:ext cx="9086777" cy="537080"/>
          </a:xfrm>
        </p:spPr>
        <p:txBody>
          <a:bodyPr/>
          <a:lstStyle/>
          <a:p>
            <a:r>
              <a:rPr lang="en-US" altLang="zh-CN" sz="2800" dirty="0" err="1">
                <a:solidFill>
                  <a:srgbClr val="00B0F0"/>
                </a:solidFill>
              </a:rPr>
              <a:t>felix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4" name="文本占位符 9">
            <a:extLst>
              <a:ext uri="{FF2B5EF4-FFF2-40B4-BE49-F238E27FC236}">
                <a16:creationId xmlns:a16="http://schemas.microsoft.com/office/drawing/2014/main" id="{37A685BA-A969-C34A-BB9B-A0BE8B84742C}"/>
              </a:ext>
            </a:extLst>
          </p:cNvPr>
          <p:cNvSpPr txBox="1">
            <a:spLocks/>
          </p:cNvSpPr>
          <p:nvPr/>
        </p:nvSpPr>
        <p:spPr bwMode="auto">
          <a:xfrm>
            <a:off x="7261587" y="5229994"/>
            <a:ext cx="4338651" cy="28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ctr" anchorCtr="0" compatLnSpc="1">
            <a:prstTxWarp prst="textNoShape">
              <a:avLst/>
            </a:prstTxWarp>
          </a:bodyPr>
          <a:lstStyle>
            <a:lvl1pPr marL="409575" indent="-409575" algn="r" defTabSz="1087438" rtl="0" eaLnBrk="0" fontAlgn="base" hangingPunct="0">
              <a:spcBef>
                <a:spcPts val="613"/>
              </a:spcBef>
              <a:spcAft>
                <a:spcPct val="0"/>
              </a:spcAft>
              <a:buFont typeface="Arial" pitchFamily="34" charset="0"/>
              <a:buNone/>
              <a:defRPr sz="13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27013" indent="-223838" algn="l" defTabSz="1087438" rtl="0" eaLnBrk="0" fontAlgn="base" hangingPunct="0">
              <a:spcBef>
                <a:spcPts val="613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itchFamily="34" charset="0"/>
              <a:buChar char="▪"/>
              <a:defRPr sz="32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42913" indent="-211138" algn="l" defTabSz="1087438" rtl="0" eaLnBrk="0" fontAlgn="base" hangingPunct="0">
              <a:spcBef>
                <a:spcPts val="513"/>
              </a:spcBef>
              <a:spcAft>
                <a:spcPct val="0"/>
              </a:spcAft>
              <a:buClr>
                <a:srgbClr val="7F7F7F"/>
              </a:buClr>
              <a:buSzPct val="120000"/>
              <a:buFont typeface="Arial" pitchFamily="34" charset="0"/>
              <a:buChar char="▪"/>
              <a:defRPr sz="17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58813" indent="-211138" algn="l" defTabSz="1087438" rtl="0" eaLnBrk="0" fontAlgn="base" hangingPunct="0">
              <a:spcBef>
                <a:spcPts val="513"/>
              </a:spcBef>
              <a:spcAft>
                <a:spcPct val="0"/>
              </a:spcAft>
              <a:buClr>
                <a:srgbClr val="7F7F7F"/>
              </a:buClr>
              <a:buSzPct val="120000"/>
              <a:buFont typeface="Arial" pitchFamily="34" charset="0"/>
              <a:buChar char="▪"/>
              <a:defRPr sz="17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79475" indent="-211138" algn="l" defTabSz="1087438" rtl="0" eaLnBrk="0" fontAlgn="base" hangingPunct="0">
              <a:spcBef>
                <a:spcPts val="513"/>
              </a:spcBef>
              <a:spcAft>
                <a:spcPct val="0"/>
              </a:spcAft>
              <a:buClr>
                <a:srgbClr val="7F7F7F"/>
              </a:buClr>
              <a:buSzPct val="120000"/>
              <a:buFont typeface="Arial" pitchFamily="34" charset="0"/>
              <a:buChar char="▪"/>
              <a:defRPr sz="1700" kern="1200">
                <a:solidFill>
                  <a:srgbClr val="59595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993274" indent="-272116" algn="l" defTabSz="1088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06" indent="-272116" algn="l" defTabSz="1088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38" indent="-272116" algn="l" defTabSz="1088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0" indent="-272116" algn="l" defTabSz="1088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 2021</a:t>
            </a:r>
            <a:r>
              <a:rPr lang="zh-CN" altLang="en-US" sz="1600" dirty="0"/>
              <a:t>年</a:t>
            </a:r>
            <a:r>
              <a:rPr lang="en-US" altLang="zh-CN" sz="1600" dirty="0"/>
              <a:t>08</a:t>
            </a:r>
            <a:r>
              <a:rPr lang="zh-CN" altLang="en-US" sz="1600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Objects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对象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30CB5B-E5D9-4BDA-ACF4-15EA2F3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779998"/>
            <a:ext cx="6396704" cy="5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9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518092"/>
            <a:ext cx="10051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举例：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align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Objects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对象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09DEBE-BEAA-4113-9B6B-0763777F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2061642"/>
            <a:ext cx="7372350" cy="1533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907101-7D8D-4323-8B5D-80134A84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3825102"/>
            <a:ext cx="58959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43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518092"/>
            <a:ext cx="10051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事件可以是由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littleVGL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库自身触发的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也可以是由外部物理操作触发的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比如触摸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点击等等。</a:t>
            </a: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注册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api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为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obj.set_event_cb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Arial"/>
                <a:ea typeface="宋体"/>
              </a:rPr>
              <a:t>event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事件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0E8BE1-A579-4EE6-9BB1-579CF366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6" y="2262274"/>
            <a:ext cx="5257800" cy="1238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80B631-8A72-4176-AB2E-DA53244D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56" y="3417490"/>
            <a:ext cx="9606830" cy="34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518092"/>
            <a:ext cx="1005163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样式用于设置对象的外观。</a:t>
            </a: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设置样式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lv.obj.set_style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()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仅用于基础对象。每个其它对象类型都有自己的样式集函数。</a:t>
            </a: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例如：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btn.set_syle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()</a:t>
            </a: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获取样式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lv.obj,get_style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()</a:t>
            </a: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如果修改对象已使用的样式，为了刷新受影响的对象，可以对使用该样式的每个对象使用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lv.obj.refresh_style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obj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），也可以使用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lv.obj.report_style_mod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&amp;style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）通知具有给定样式的所有对象。如果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lv.obj.report_style_mod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的参数为空，则会通知所有对象。</a:t>
            </a:r>
          </a:p>
          <a:p>
            <a:pPr algn="l"/>
            <a:endParaRPr lang="zh-CN" altLang="en-US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注册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api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为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obj.set_event_cb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style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风格</a:t>
            </a:r>
          </a:p>
        </p:txBody>
      </p:sp>
    </p:spTree>
    <p:extLst>
      <p:ext uri="{BB962C8B-B14F-4D97-AF65-F5344CB8AC3E}">
        <p14:creationId xmlns:p14="http://schemas.microsoft.com/office/powerpoint/2010/main" val="78282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使用扩展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518092"/>
            <a:ext cx="10051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该部分是利用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FontTool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工具直接生成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.c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代码。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直接把生成的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文件添加进项目编译即可，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文件里面包含了字库的查找函数和位图等，和一些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的字库接口。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字体体量较小时使用，如纯英文字体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添加内部字库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2E9716-3CDC-4832-B869-4FB55B578651}"/>
              </a:ext>
            </a:extLst>
          </p:cNvPr>
          <p:cNvSpPr/>
          <p:nvPr/>
        </p:nvSpPr>
        <p:spPr>
          <a:xfrm>
            <a:off x="553514" y="2498386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添加外部字库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3D812B-C1CA-47DE-9BE1-89EF41196221}"/>
              </a:ext>
            </a:extLst>
          </p:cNvPr>
          <p:cNvSpPr/>
          <p:nvPr/>
        </p:nvSpPr>
        <p:spPr>
          <a:xfrm>
            <a:off x="585453" y="3021213"/>
            <a:ext cx="100516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  <a:cs typeface="+mn-cs"/>
              </a:rPr>
              <a:t>    同样使用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  <a:cs typeface="+mn-cs"/>
              </a:rPr>
              <a:t>lvgl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  <a:cs typeface="+mn-cs"/>
              </a:rPr>
              <a:t>FontTool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  <a:cs typeface="+mn-cs"/>
              </a:rPr>
              <a:t>，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进行外部字体转换后，会得到两个文件，假如我的字体名为“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font”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，那么生成的这两个文件名为“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font.c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和“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font.bin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文件提供了字库的查找函数（不需要你使用，只是为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提供操作接口）和使用字库的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API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（需要自行对接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API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），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bin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文件即字库文件。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外部字库的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文件需要对接一个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API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，实现提取存储设备字库文件指定偏移内容的功能（例如把字库文件放在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SD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卡或者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SPI Flash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里，把里面的内容提取给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使用）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字体体量大时使用，如中文字体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222C2B-7CC9-4031-9AB0-3CE1F6541876}"/>
              </a:ext>
            </a:extLst>
          </p:cNvPr>
          <p:cNvSpPr/>
          <p:nvPr/>
        </p:nvSpPr>
        <p:spPr>
          <a:xfrm>
            <a:off x="553514" y="4959955"/>
            <a:ext cx="21573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动态加载中文字体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5DA538-334B-486D-8581-D05A1C61283D}"/>
              </a:ext>
            </a:extLst>
          </p:cNvPr>
          <p:cNvSpPr/>
          <p:nvPr/>
        </p:nvSpPr>
        <p:spPr>
          <a:xfrm>
            <a:off x="467995" y="5590034"/>
            <a:ext cx="7115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基于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lv_lib_freetype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库的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TTF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字体文件动态加载中文字体。</a:t>
            </a:r>
          </a:p>
        </p:txBody>
      </p:sp>
    </p:spTree>
    <p:extLst>
      <p:ext uri="{BB962C8B-B14F-4D97-AF65-F5344CB8AC3E}">
        <p14:creationId xmlns:p14="http://schemas.microsoft.com/office/powerpoint/2010/main" val="398443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使用扩展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758250"/>
            <a:ext cx="95475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支持三种图片源方式：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1.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内部</a:t>
            </a: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数组，用</a:t>
            </a:r>
            <a:r>
              <a:rPr lang="en-US" altLang="zh-CN" sz="2000" dirty="0" err="1">
                <a:solidFill>
                  <a:srgbClr val="666666"/>
                </a:solidFill>
                <a:latin typeface="宋体" panose="02010600030101010101" pitchFamily="2" charset="-122"/>
              </a:rPr>
              <a:t>lv_img_dsc_t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结构体来进行描述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2.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外部存储方式。例如</a:t>
            </a: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SD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卡上的文件。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	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原始格式，例如</a:t>
            </a:r>
            <a:r>
              <a:rPr lang="en-US" altLang="zh-CN" sz="2000" dirty="0" err="1">
                <a:solidFill>
                  <a:srgbClr val="666666"/>
                </a:solidFill>
                <a:latin typeface="宋体" panose="02010600030101010101" pitchFamily="2" charset="-122"/>
              </a:rPr>
              <a:t>png,jpg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	bin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文件，经过处理后的格式。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3.</a:t>
            </a:r>
            <a:r>
              <a:rPr lang="en-US" altLang="zh-CN" sz="1600" b="0" i="0" dirty="0">
                <a:effectLst/>
                <a:latin typeface="-apple-system"/>
              </a:rPr>
              <a:t> </a:t>
            </a: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LV_SYMBOL_XXX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形式的图标字体或者文本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	</a:t>
            </a: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 </a:t>
            </a:r>
            <a:r>
              <a:rPr lang="en-US" altLang="zh-CN" sz="2000" dirty="0" err="1">
                <a:solidFill>
                  <a:srgbClr val="666666"/>
                </a:solidFill>
                <a:latin typeface="宋体" panose="02010600030101010101" pitchFamily="2" charset="-122"/>
              </a:rPr>
              <a:t>LittlevGL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对于图片跟字体的使用是预先要使用外部工具，对图片跟字体转成二进制文件，然后直接使用，在一些简单固定显示的应用场景是可以满足的。但是在一些复杂的应用场景就无法满足了。故需要添加对应格式的解码库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添加库两种方法：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1.LVGL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底层直接固定好解码库接口。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    2.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将解码库封装成</a:t>
            </a: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接口，</a:t>
            </a: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python</a:t>
            </a:r>
            <a:r>
              <a:rPr lang="zh-CN" altLang="en-US" sz="2000" dirty="0">
                <a:solidFill>
                  <a:srgbClr val="666666"/>
                </a:solidFill>
                <a:latin typeface="宋体" panose="02010600030101010101" pitchFamily="2" charset="-122"/>
              </a:rPr>
              <a:t>适配接口。</a:t>
            </a: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endParaRPr lang="en-US" altLang="zh-CN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666666"/>
                </a:solidFill>
                <a:latin typeface="宋体" panose="02010600030101010101" pitchFamily="2" charset="-122"/>
              </a:rPr>
              <a:t>	</a:t>
            </a:r>
            <a:endParaRPr lang="zh-CN" altLang="en-US" sz="20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endParaRPr lang="zh-CN" altLang="en-US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添加解码库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00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使用扩展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758250"/>
            <a:ext cx="95475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 LVGL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的文件系统可以适配任何其他的文件系统，只要实现相应的回调函数即可。该文件系统有一个驱动字符（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drive letter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）用于识别不同设备，例如 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SD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卡可以与驱动字符 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'S'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相关联，这样可以通过路径 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"S:/path/to/file.txt"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来访问一个文件。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添加文件系统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F37D1C-A8C2-4E93-B9DC-F549216CA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06" y="2998263"/>
            <a:ext cx="8181727" cy="335985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lv_fs_drv_t drv;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</a:rPr>
              <a:t>lv_fs_drv_init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drv);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/*Basic initialization*/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drv.letter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7EC699"/>
                </a:solidFill>
                <a:effectLst/>
                <a:latin typeface="Consolas" panose="020B0609020204030204" pitchFamily="49" charset="0"/>
              </a:rPr>
              <a:t>'S'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/*An uppercase letter to identify the drive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drv.file_size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(my_file_object);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/*Size required to store a file object*/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drv.rddir_size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(my_dir_object);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/*Size required to store a directory object (used by dir_open/close/read)*/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drv.ready_cb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my_ready_cb;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tell if the drive is ready to use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drv.open_cb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my_open_cb;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open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drv.close_cb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my_close_cb;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close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drv.read_cb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my_read_cb;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read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drv.write_cb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my_write_cb;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write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drv.seek_cb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my_seek_cb;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seek in a file (Move cursor)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drv.tell_cb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my_tell_cb;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tell the cursor position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drv.trunc_cb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my_trunc_cb;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delete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drv.size_cb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my_size_cb;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tell a file's size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drv.rename_cb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my_rename_cb;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rename a file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drv.dir_open_cb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my_dir_open_cb;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open directory to read its content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drv.dir_read_cb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my_dir_read_cb;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read a directory's content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drv.dir_close_cb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my_dir_close_cb;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close a directory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drv.free_space_cb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my_free_space_cb;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/*Callback to tell free space on the drive 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drv.user_data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my_user_data;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/*Any custom data if required*/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</a:rPr>
              <a:t>lv_fs_drv_register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67CDCC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drv);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/*Finally register the drive*/</a:t>
            </a:r>
            <a:r>
              <a:rPr kumimoji="0" lang="zh-CN" altLang="zh-CN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04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使用扩展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758250"/>
            <a:ext cx="95475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可以实现二维码显示（目前代码还没有移植）。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我们目前虽然由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qrcode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（是和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lcd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结合的），但是没有和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结合起来，这会导致一个结果，如果我们想显示一个二维码，只能用我们已经移植好的二维码实现，但是如果其实我们使用了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功能，这会导致我们显示的二维码会被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给冲掉，因为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显示的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buf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里面没有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qrcode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的内容。</a:t>
            </a:r>
          </a:p>
          <a:p>
            <a:pPr>
              <a:defRPr/>
            </a:pPr>
            <a:endParaRPr lang="zh-CN" altLang="en-US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1326201"/>
            <a:ext cx="237334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二维码条形码的支持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526772-FC7D-459F-942A-DBC4CF470C00}"/>
              </a:ext>
            </a:extLst>
          </p:cNvPr>
          <p:cNvSpPr txBox="1"/>
          <p:nvPr/>
        </p:nvSpPr>
        <p:spPr>
          <a:xfrm>
            <a:off x="448047" y="3932949"/>
            <a:ext cx="10153128" cy="1600438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const char * data =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 world"</a:t>
            </a:r>
            <a:r>
              <a:rPr lang="en-US" altLang="zh-CN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/*Create a </a:t>
            </a:r>
            <a:r>
              <a:rPr lang="en-US" altLang="zh-CN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100x100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QR code*/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lv_obj_t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lv_qrcode_create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lv_scr_act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lv_color_hex3(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lv_color_hex3(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eef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altLang="zh-CN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/*Set data*/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lv_qrcode_update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data,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(data))</a:t>
            </a:r>
            <a:r>
              <a:rPr lang="en-US" altLang="zh-CN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1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使用扩展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758250"/>
            <a:ext cx="95475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GUI Guider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是恩智浦为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开发了一个上位机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GUI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设计工具，可以通过拖放控件的方式设计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 GUI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页面，加速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GUI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的设计。设计完成的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GUI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页面可以在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PC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上仿真运行，确认设计完毕之后可以生成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代码，再整合到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MCU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项目中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生成的代码理论上是可以直接放入我们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HelisSDK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中参与编译生成对应的界面。也可以作为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quecpyton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的一个参考</a:t>
            </a:r>
          </a:p>
          <a:p>
            <a:pPr>
              <a:defRPr/>
            </a:pPr>
            <a:endParaRPr lang="zh-CN" altLang="en-US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GUI guider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C7060B-C7FF-4BD9-850A-C1CC6282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3491296"/>
            <a:ext cx="5406668" cy="31373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BDB746-7388-4741-8073-BA3B873F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300" y="3574131"/>
            <a:ext cx="5243303" cy="30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2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6E1E-D3A5-4EDF-BCE1-E59ED60D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4846F4-7C4D-4654-A2B8-6FA656AE6746}"/>
              </a:ext>
            </a:extLst>
          </p:cNvPr>
          <p:cNvSpPr/>
          <p:nvPr/>
        </p:nvSpPr>
        <p:spPr>
          <a:xfrm>
            <a:off x="436056" y="1197546"/>
            <a:ext cx="95475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第一步：初始化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LCD</a:t>
            </a: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    目前，我们的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的显示是基于我们各种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LCD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。所以我们需要先完成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LCD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的一个初始化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  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quecpython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wiki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上有详细说明，此处不做过多解释）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	</a:t>
            </a: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第二步：初始化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LVGL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，实现显示设备驱动的注册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第三步：实现输入设备驱动的注册（非必须）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第四步：实现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tick_thread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和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hangdler_thread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第五步：开始表演</a:t>
            </a:r>
          </a:p>
        </p:txBody>
      </p:sp>
    </p:spTree>
    <p:extLst>
      <p:ext uri="{BB962C8B-B14F-4D97-AF65-F5344CB8AC3E}">
        <p14:creationId xmlns:p14="http://schemas.microsoft.com/office/powerpoint/2010/main" val="374524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38622" y="1557586"/>
            <a:ext cx="9289032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一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LVGL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介绍</a:t>
            </a:r>
            <a:endParaRPr lang="en-US" altLang="zh-CN" sz="3200" b="1" dirty="0">
              <a:ln w="12700">
                <a:noFill/>
                <a:prstDash val="solid"/>
              </a:ln>
              <a:solidFill>
                <a:srgbClr val="D600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3200" b="1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二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LVGL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概念概述</a:t>
            </a:r>
            <a:endParaRPr lang="en-US" altLang="zh-CN" sz="3200" dirty="0">
              <a:ln w="12700">
                <a:noFill/>
                <a:prstDash val="solid"/>
              </a:ln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三 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LVGL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使用扩展</a:t>
            </a:r>
            <a:endParaRPr lang="en-US" altLang="zh-CN" sz="3200" dirty="0">
              <a:ln w="12700">
                <a:noFill/>
                <a:prstDash val="solid"/>
              </a:ln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四 </a:t>
            </a:r>
            <a:r>
              <a:rPr lang="en-US" altLang="zh-CN" sz="3200" dirty="0" err="1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quecpython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下</a:t>
            </a:r>
            <a:r>
              <a:rPr lang="en-US" altLang="zh-CN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LVGL</a:t>
            </a:r>
            <a:r>
              <a:rPr lang="zh-CN" altLang="en-US" sz="3200" dirty="0">
                <a:ln w="12700">
                  <a:noFill/>
                  <a:prstDash val="solid"/>
                </a:ln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使用</a:t>
            </a:r>
            <a:endParaRPr lang="en-US" altLang="zh-CN" sz="3200" dirty="0">
              <a:ln w="12700">
                <a:noFill/>
                <a:prstDash val="solid"/>
              </a:ln>
              <a:solidFill>
                <a:srgbClr val="262626"/>
              </a:solidFill>
              <a:latin typeface="黑体" panose="02010609060101010101" pitchFamily="49" charset="-122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419958" y="477466"/>
            <a:ext cx="11062648" cy="279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rtlCol="0" anchor="ctr" anchorCtr="0" compatLnSpc="1">
            <a:noAutofit/>
          </a:bodyPr>
          <a:lstStyle>
            <a:lvl1pPr algn="l" defTabSz="1087755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defTabSz="1087755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2578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05156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57734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103120" algn="l" defTabSz="1088390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i="1" u="sng" dirty="0">
                <a:solidFill>
                  <a:schemeClr val="tx1">
                    <a:lumMod val="50000"/>
                  </a:schemeClr>
                </a:solidFill>
              </a:rPr>
              <a:t>课程大纲</a:t>
            </a:r>
            <a:r>
              <a:rPr lang="zh-CN" altLang="en-US" sz="1600" b="1" i="1" u="sng" dirty="0">
                <a:solidFill>
                  <a:schemeClr val="tx1">
                    <a:lumMod val="50000"/>
                  </a:schemeClr>
                </a:solidFill>
              </a:rPr>
              <a:t>（课程内容安排）</a:t>
            </a:r>
            <a:endParaRPr lang="en-US" altLang="zh-CN" sz="16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8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6E1E-D3A5-4EDF-BCE1-E59ED60D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966D52-8F6E-4E76-955C-50ECA6494A89}"/>
              </a:ext>
            </a:extLst>
          </p:cNvPr>
          <p:cNvSpPr txBox="1"/>
          <p:nvPr/>
        </p:nvSpPr>
        <p:spPr>
          <a:xfrm>
            <a:off x="843504" y="1845618"/>
            <a:ext cx="9649072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lcd.init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disp_buf1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.disp_buf_t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buf1_1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LCD_SIZE_W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LCD_SIZE_H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.disp_buf_init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disp_buf1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buf1_1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buf1_1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.disp_drv_t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.disp_drv_init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.buffer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disp_buf1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.flush_cb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.lcd_write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.hor_res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LCD_SIZE_W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.ver_res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LCD_SIZE_H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.disp_drv_register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disp_drv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.tick_inc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.task_handler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1E1789-827B-42EE-A12D-D06ECDE33FA2}"/>
              </a:ext>
            </a:extLst>
          </p:cNvPr>
          <p:cNvSpPr/>
          <p:nvPr/>
        </p:nvSpPr>
        <p:spPr>
          <a:xfrm>
            <a:off x="843504" y="1413570"/>
            <a:ext cx="2418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准备环境：显示驱动注册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20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6E1E-D3A5-4EDF-BCE1-E59ED60D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1E1789-827B-42EE-A12D-D06ECDE33FA2}"/>
              </a:ext>
            </a:extLst>
          </p:cNvPr>
          <p:cNvSpPr/>
          <p:nvPr/>
        </p:nvSpPr>
        <p:spPr>
          <a:xfrm>
            <a:off x="843504" y="1413570"/>
            <a:ext cx="2418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准备环境：输入设备注册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40AFCD-E483-4D18-A3A1-C1795D26E474}"/>
              </a:ext>
            </a:extLst>
          </p:cNvPr>
          <p:cNvSpPr txBox="1"/>
          <p:nvPr/>
        </p:nvSpPr>
        <p:spPr>
          <a:xfrm>
            <a:off x="841603" y="1786320"/>
            <a:ext cx="6097772" cy="17081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indev_drv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lv.indev_drv_t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indev_drv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.init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indev_drv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.type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lv.INDEV_TYPE.POINTER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indev_drv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.read_cb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touchpad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_read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indev_drv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.register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61052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arc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3" name="c6a6bda0a6b53f3dca20f714b3cc95f0">
            <a:hlinkClick r:id="" action="ppaction://media"/>
            <a:extLst>
              <a:ext uri="{FF2B5EF4-FFF2-40B4-BE49-F238E27FC236}">
                <a16:creationId xmlns:a16="http://schemas.microsoft.com/office/drawing/2014/main" id="{477ADFAD-8EE5-4F0C-A76B-A990CFE6F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579214" y="1282419"/>
            <a:ext cx="2637509" cy="46815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81EA43-053E-4312-83ED-01AC34E5BEDB}"/>
              </a:ext>
            </a:extLst>
          </p:cNvPr>
          <p:cNvSpPr txBox="1"/>
          <p:nvPr/>
        </p:nvSpPr>
        <p:spPr>
          <a:xfrm>
            <a:off x="5663158" y="1095773"/>
            <a:ext cx="6097772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arc_demo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'arc demo start'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arc_style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arc_style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arc_style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.line.width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.arc(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.arc.STYLE.MAIN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arc_style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+=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359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arc_obj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540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angles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bar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进度条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01215c8f98104cdcfb6a923b7b716376">
            <a:hlinkClick r:id="" action="ppaction://media"/>
            <a:extLst>
              <a:ext uri="{FF2B5EF4-FFF2-40B4-BE49-F238E27FC236}">
                <a16:creationId xmlns:a16="http://schemas.microsoft.com/office/drawing/2014/main" id="{364B08C8-C666-4870-A0CD-137AB4C67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587335" y="1029407"/>
            <a:ext cx="2678042" cy="47535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556043-8242-42D5-ABA8-55B0A639895A}"/>
              </a:ext>
            </a:extLst>
          </p:cNvPr>
          <p:cNvSpPr txBox="1"/>
          <p:nvPr/>
        </p:nvSpPr>
        <p:spPr>
          <a:xfrm>
            <a:off x="5663158" y="1336903"/>
            <a:ext cx="6097772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bar_demo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'bar demo start'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.set_anim_time(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.sleep_ms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bar1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.sleep_ms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btnm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矩阵按键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E1DB85-1B75-410A-BB0C-9903066FA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2" y="1917627"/>
            <a:ext cx="5104784" cy="38285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BB41F0-9717-4868-A71A-75E488C0CA0C}"/>
              </a:ext>
            </a:extLst>
          </p:cNvPr>
          <p:cNvSpPr txBox="1"/>
          <p:nvPr/>
        </p:nvSpPr>
        <p:spPr>
          <a:xfrm>
            <a:off x="5709995" y="1542225"/>
            <a:ext cx="609777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btnm_handler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 </a:t>
            </a:r>
            <a:r>
              <a:rPr lang="en-US" altLang="zh-CN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LVGL</a:t>
            </a:r>
            <a:r>
              <a:rPr lang="zh-CN" alt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回调函数</a:t>
            </a:r>
            <a:endParaRPr lang="zh-CN" alt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btn_id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.get_active_btn_text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was pressed"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btn_id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btnm_demo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btnm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demo start'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btnm_map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"OK"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.btnm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235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235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.set_map(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btnm_map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btnm1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.btnm_handler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36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calendar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C6FDC-EB99-446D-844B-A90F7265C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" y="1988933"/>
            <a:ext cx="4725938" cy="35444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A84FEC7-8041-434C-95BF-85E334C54C1F}"/>
              </a:ext>
            </a:extLst>
          </p:cNvPr>
          <p:cNvSpPr txBox="1"/>
          <p:nvPr/>
        </p:nvSpPr>
        <p:spPr>
          <a:xfrm>
            <a:off x="5683751" y="1220465"/>
            <a:ext cx="6097772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event_handler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LVGL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回调函数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日历点击回调逻辑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.EVENT.CLICKED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发现点击修改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.get_pressed_date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获取选中的日期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判断点击非空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.set_today_date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修改显示的日期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calendar_demo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'calendar demo start'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.calendar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创建一个日历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调整日期大小，以确保适合自己的显示区域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设置显示位置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.event_handler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设置回调函数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.calendar_date_t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创建设置今天的日期句柄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.year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年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.month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月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日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.set_today_date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日历设置今天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.set_showed_date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日历重点显示今天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highlihted_days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.calendar_date_t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'month'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.calendar_date_t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'year'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'month'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.set_highlighted_dates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highlihted_days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highlihted_days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zh-CN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重点显示</a:t>
            </a: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zh-CN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7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Cb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复选框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3" name="08e52baed74228f2c6fb949145ef4f88">
            <a:hlinkClick r:id="" action="ppaction://media"/>
            <a:extLst>
              <a:ext uri="{FF2B5EF4-FFF2-40B4-BE49-F238E27FC236}">
                <a16:creationId xmlns:a16="http://schemas.microsoft.com/office/drawing/2014/main" id="{874CDDE9-0BF1-4459-A974-EDBBED99A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339018" y="872239"/>
            <a:ext cx="3048000" cy="5410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43B166-9F7B-4831-884C-91EFEE6B545E}"/>
              </a:ext>
            </a:extLst>
          </p:cNvPr>
          <p:cNvSpPr txBox="1"/>
          <p:nvPr/>
        </p:nvSpPr>
        <p:spPr>
          <a:xfrm>
            <a:off x="5807174" y="981522"/>
            <a:ext cx="609777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cb_hangler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"State: 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"Checked"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.is_checked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"Unchecked"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cb_demo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demo start'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 agree to terms and conditions."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.cb_hangler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.set_checked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.sleep_ms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cb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.set_checked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.sleep_ms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hart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图表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7BA53-F313-4146-853A-BE4D7A53F4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2" y="1989634"/>
            <a:ext cx="4374896" cy="32811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274254E-6609-4778-932A-61D1DBCB0AB2}"/>
              </a:ext>
            </a:extLst>
          </p:cNvPr>
          <p:cNvSpPr txBox="1"/>
          <p:nvPr/>
        </p:nvSpPr>
        <p:spPr>
          <a:xfrm>
            <a:off x="5735166" y="1318895"/>
            <a:ext cx="6097772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chart_demo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'chart demo start'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chart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.chart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.set_type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.chart.TYPE.POINT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.chart.TYPE.LINE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Show lines and points too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.set_series_opa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.OPA._70)                   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Opacity of the data series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.set_series_width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       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Line width and point 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radious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.set_range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two data series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.add_series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.add_series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points on 'dl1'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.set_points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points on 'dl2'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.set_points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3" name="32270e4862892b8ca881719c2d8e6a6b">
            <a:hlinkClick r:id="" action="ppaction://media"/>
            <a:extLst>
              <a:ext uri="{FF2B5EF4-FFF2-40B4-BE49-F238E27FC236}">
                <a16:creationId xmlns:a16="http://schemas.microsoft.com/office/drawing/2014/main" id="{CBB93D03-865A-4B46-8495-25C6DB20E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268871" y="1125013"/>
            <a:ext cx="2596936" cy="46095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E61D6C-D5CF-4ABF-A6B3-438F358EA625}"/>
              </a:ext>
            </a:extLst>
          </p:cNvPr>
          <p:cNvSpPr txBox="1"/>
          <p:nvPr/>
        </p:nvSpPr>
        <p:spPr>
          <a:xfrm>
            <a:off x="5548623" y="1125538"/>
            <a:ext cx="6108404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cont_demo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demo start'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father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.set_auto_realign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Auto realign when the size changes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.align_origo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This 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parametrs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will be sued when realigned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.set_fit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.FIT.TIGHT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.set_layout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.LAYOUT.COL_M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"Short text"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 is a long text"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"Here is an even longer text"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ddlist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下拉列表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5f7f2305f2545df9501d5669d578671c">
            <a:hlinkClick r:id="" action="ppaction://media"/>
            <a:extLst>
              <a:ext uri="{FF2B5EF4-FFF2-40B4-BE49-F238E27FC236}">
                <a16:creationId xmlns:a16="http://schemas.microsoft.com/office/drawing/2014/main" id="{39249D6F-E83A-4B84-90FA-1C39296F7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578340" y="1279627"/>
            <a:ext cx="2644714" cy="46943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2FB1C8-D340-42C2-B22D-83A69DE2CE3A}"/>
              </a:ext>
            </a:extLst>
          </p:cNvPr>
          <p:cNvSpPr txBox="1"/>
          <p:nvPr/>
        </p:nvSpPr>
        <p:spPr>
          <a:xfrm>
            <a:off x="5532854" y="1053530"/>
            <a:ext cx="609777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ddlist_demo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demo start'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drop down list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.ddlist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.set_options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"Melon"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"Grape"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"Raspberry"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.set_fix_width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.set_fix_height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.set_draw_arrow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Enable auto-realign when the size changes.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 will keep the bottom of the 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fixed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.set_auto_realign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It will be called automatically when the size changes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.ALIGN.IN_BOTTOM_MID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ddlist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04A1-2FB3-45B4-A239-703E043A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介绍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00B320-A855-4F0E-85A8-4D07F14FDF5E}"/>
              </a:ext>
            </a:extLst>
          </p:cNvPr>
          <p:cNvSpPr/>
          <p:nvPr/>
        </p:nvSpPr>
        <p:spPr>
          <a:xfrm>
            <a:off x="622598" y="1053530"/>
            <a:ext cx="100811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优缺点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lang="en-US" altLang="zh-CN" sz="2800" dirty="0">
              <a:solidFill>
                <a:prstClr val="black"/>
              </a:solidFill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zh-CN" sz="2800" dirty="0">
              <a:solidFill>
                <a:prstClr val="black"/>
              </a:solidFill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</a:rPr>
              <a:t>硬件要求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简谈架构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绘制流程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95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gauge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仪表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5E177-470C-4391-B2CB-D6AD49939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3" y="2287060"/>
            <a:ext cx="5015086" cy="37613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35415A-CCC8-4344-829F-222867ADC439}"/>
              </a:ext>
            </a:extLst>
          </p:cNvPr>
          <p:cNvSpPr txBox="1"/>
          <p:nvPr/>
        </p:nvSpPr>
        <p:spPr>
          <a:xfrm>
            <a:off x="5663158" y="909514"/>
            <a:ext cx="6358688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gauge_demo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'gauge demo start'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style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666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Line color at the beginning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666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Line color at the end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.body.padding.left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Scale line length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.body.padding.inner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Scale label padding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Needle middle circle color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.line.width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.text.color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333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.line.color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Line color after the critical value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Describe the color for the needles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needle_colors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A5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gauge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.gauge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.gauge.STYLE.MAIN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.set_needle_count(</a:t>
            </a:r>
            <a:r>
              <a:rPr lang="en-US" altLang="zh-CN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needle_colors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zh-CN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needle_colors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values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gauge1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.set_value(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3775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FA41B-3C35-4CAC-87A6-B7F9B6561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4" y="1917627"/>
            <a:ext cx="4482141" cy="33616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DCBCDA-1554-43E0-8FCA-65CD9D4DAA49}"/>
              </a:ext>
            </a:extLst>
          </p:cNvPr>
          <p:cNvSpPr txBox="1"/>
          <p:nvPr/>
        </p:nvSpPr>
        <p:spPr>
          <a:xfrm>
            <a:off x="5573700" y="1917627"/>
            <a:ext cx="6097772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img_demo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demo start'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lv_ex_image2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img_dsc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lv_ex_image2.img_get_dsc()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.img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(lv_ex_image2.img_w ,lv_ex_image2.img_h)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.set_src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img_dsc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kb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键盘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3" name="7baab28099b5d6cae7e39802fa341de1">
            <a:hlinkClick r:id="" action="ppaction://media"/>
            <a:extLst>
              <a:ext uri="{FF2B5EF4-FFF2-40B4-BE49-F238E27FC236}">
                <a16:creationId xmlns:a16="http://schemas.microsoft.com/office/drawing/2014/main" id="{B0EFB1CE-6035-4FCE-9823-9B72FC570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453908" y="1374349"/>
            <a:ext cx="2888623" cy="51273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5FF0B2-2841-4145-989F-8F2DE8E1A132}"/>
              </a:ext>
            </a:extLst>
          </p:cNvPr>
          <p:cNvSpPr txBox="1"/>
          <p:nvPr/>
        </p:nvSpPr>
        <p:spPr>
          <a:xfrm>
            <a:off x="5758075" y="1214179"/>
            <a:ext cx="6097772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kb_demo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styles for the keyboard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.style_btn_rel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rel_style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rel_style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.style_btn_pr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pr_style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pr_style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keyboard and apply the styles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.set_cursor_manage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.kb.STYLE.BG,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.style_transp_tight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.kb.STYLE.BTN_REL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.kb.STYLE.BTN_PR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pr_style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text area. The keyboard will write here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.ALIGN.IN_TOP_MID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Assign the text area to the keyboard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3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label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4513e4df320b2513633c6dfdd6257ffa">
            <a:hlinkClick r:id="" action="ppaction://media"/>
            <a:extLst>
              <a:ext uri="{FF2B5EF4-FFF2-40B4-BE49-F238E27FC236}">
                <a16:creationId xmlns:a16="http://schemas.microsoft.com/office/drawing/2014/main" id="{726D134A-2ED7-4BFA-AA3F-0DC80FBAD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274344" y="1220659"/>
            <a:ext cx="2796886" cy="49644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37793C-0B5F-4D01-8CDE-F9CB682D03FF}"/>
              </a:ext>
            </a:extLst>
          </p:cNvPr>
          <p:cNvSpPr txBox="1"/>
          <p:nvPr/>
        </p:nvSpPr>
        <p:spPr>
          <a:xfrm>
            <a:off x="5400932" y="1286849"/>
            <a:ext cx="6097772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label_demo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.set_long_mode(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.label.LONG.BREAK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Break the long lines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.set_recolor(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Enable re-coloring by commands in the text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.set_align(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Center aligned lines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"#000080 Re-color# #0000ff words# #6666ff of a# label 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"and  wrap long text automatically."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.set_width(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.set_long_mode(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.label.LONG.SROLL_CIRC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Circular scroll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.set_width(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 is a circularly scrolling text. 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6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71715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91484F-6BD6-4A7B-ABC5-49C02ED98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6" y="2048002"/>
            <a:ext cx="5112568" cy="38344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3F74486-D13F-4809-8E37-4ECA29F862F7}"/>
              </a:ext>
            </a:extLst>
          </p:cNvPr>
          <p:cNvSpPr txBox="1"/>
          <p:nvPr/>
        </p:nvSpPr>
        <p:spPr>
          <a:xfrm>
            <a:off x="5807174" y="1053530"/>
            <a:ext cx="6097772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led_demo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style for the LED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large enough to draw a circle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b5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07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.body.border.opa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.OPA._30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.body.shadow.color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b5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.body.shadow.width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LED and switch it OFF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.led.STYLE.MAIN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.off()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Copy the previous LED and set a brightness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.set_bright(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Copy the previous LED and switch it ON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.on()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0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71715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FA4E15-2784-4117-BD77-896FEDA44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5" y="1917627"/>
            <a:ext cx="5274777" cy="395608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CADFCE-5289-4913-B204-406FE3F4DAF5}"/>
              </a:ext>
            </a:extLst>
          </p:cNvPr>
          <p:cNvSpPr txBox="1"/>
          <p:nvPr/>
        </p:nvSpPr>
        <p:spPr>
          <a:xfrm>
            <a:off x="5879182" y="1311216"/>
            <a:ext cx="6097772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line_demo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an array for the points of the line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line_points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 {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{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{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{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 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{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}]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new style (thick dark blue)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3b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.line.width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.line.rounded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Copy the previous line and apply the new style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.set_points(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line_points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line_points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points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.line.STYLE.MAIN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style_line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0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43723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列表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62504E-FC07-4A54-A487-91D7D2DC2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917628"/>
            <a:ext cx="5256584" cy="3942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A983AC-B34A-463F-B605-7C29D82489C7}"/>
              </a:ext>
            </a:extLst>
          </p:cNvPr>
          <p:cNvSpPr txBox="1"/>
          <p:nvPr/>
        </p:nvSpPr>
        <p:spPr>
          <a:xfrm>
            <a:off x="5735166" y="1326201"/>
            <a:ext cx="6097772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.EVENT.CLICKED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"Clicked: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.list.get_btn_text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list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buttons to the list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.SYMBOL.FILE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.SYMBOL.DIRECTORY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"Open"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.SYMBOL.CLOSE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.SYMBOL.EDIT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.SYMBOL.SAVE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"Save"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.list_event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39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79727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Lmeter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E4B6C-799A-455C-9657-4D20A71B63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" y="1869698"/>
            <a:ext cx="5223352" cy="39175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C9FCFC-CA65-4C71-84A5-EC6231A3001F}"/>
              </a:ext>
            </a:extLst>
          </p:cNvPr>
          <p:cNvSpPr txBox="1"/>
          <p:nvPr/>
        </p:nvSpPr>
        <p:spPr>
          <a:xfrm>
            <a:off x="5735166" y="981522"/>
            <a:ext cx="6097772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lmeter_demo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style for the line meter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.line.width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c0c0c0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Silver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91bfed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Light blue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04386c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Dark blue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.body.padding.left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Line length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line meter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.lmeter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.set_range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range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current value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.set_scale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angle and number of lines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.lmeter.STYLE.MAIN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style_lmeter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Apply the new style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lmeter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0920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179727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page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644B21-404E-41FD-9C91-FAE933005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5" y="2061642"/>
            <a:ext cx="5054277" cy="3790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F1B2E9-3D69-4B4E-81E3-C669551B8122}"/>
              </a:ext>
            </a:extLst>
          </p:cNvPr>
          <p:cNvSpPr txBox="1"/>
          <p:nvPr/>
        </p:nvSpPr>
        <p:spPr>
          <a:xfrm>
            <a:off x="5807174" y="783325"/>
            <a:ext cx="6097772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page_demo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scroll bar style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.body.border.opa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.OPA._70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large enough to make a circle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.body.opa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.OPA._60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.body.padding.right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.body.padding.bottom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.body.padding.inner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Scrollbar width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page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.page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.page.STYLE.SB,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style_sb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scrollbar style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label on the page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.set_long_mode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.label.LONG.BREAK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Automatically break long lines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.set_width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.get_fit_width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         </a:t>
            </a:r>
            <a:r>
              <a:rPr lang="en-US" altLang="zh-CN" sz="105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label width to max value to not show hor. scroll bars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"""Lorem ipsum dolor sit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adipiscing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sed do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eiusmod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tempor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incididunt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labore et dolore magna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aliqua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Ut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enim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ad minim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veniam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quis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nostrud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exercitation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ullamco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laboris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nisi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aliquip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ex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ea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commodo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consequat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 Duis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aute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irure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dolor in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reprehenderit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in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voluptate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velit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esse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cillum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dolore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eu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fugiat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nulla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pariatur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Excepteur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sint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occaecat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cupidatat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non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proident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sunt in culpa</a:t>
            </a:r>
            <a:endParaRPr lang="en-US" altLang="zh-CN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qui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officia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deserunt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mollit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anim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id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laborum</a:t>
            </a:r>
            <a:r>
              <a:rPr lang="en-US" altLang="zh-CN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."""</a:t>
            </a:r>
            <a:r>
              <a:rPr lang="en-US" altLang="zh-CN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9402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preload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预加载器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6" name="2dcd6d6cfdee5fe06e82115f5477bcd4">
            <a:hlinkClick r:id="" action="ppaction://media"/>
            <a:extLst>
              <a:ext uri="{FF2B5EF4-FFF2-40B4-BE49-F238E27FC236}">
                <a16:creationId xmlns:a16="http://schemas.microsoft.com/office/drawing/2014/main" id="{A061691E-629C-4C54-9271-BA98151A3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333391" y="1264035"/>
            <a:ext cx="2765624" cy="49089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3A5FAC-5F39-4041-9C3D-2291F557D7EF}"/>
              </a:ext>
            </a:extLst>
          </p:cNvPr>
          <p:cNvSpPr txBox="1"/>
          <p:nvPr/>
        </p:nvSpPr>
        <p:spPr>
          <a:xfrm>
            <a:off x="5400932" y="1129606"/>
            <a:ext cx="6097772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preload_demo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style for the 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Preloader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.line.width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10 px thick arc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.line.color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Blueish arc color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.color_hex3(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Gray background color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.body.padding.left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Preloader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object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preload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.preload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preload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preload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preload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.preload.STYLE.MAIN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9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04A1-2FB3-45B4-A239-703E043A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优缺点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00B320-A855-4F0E-85A8-4D07F14FDF5E}"/>
              </a:ext>
            </a:extLst>
          </p:cNvPr>
          <p:cNvSpPr/>
          <p:nvPr/>
        </p:nvSpPr>
        <p:spPr>
          <a:xfrm>
            <a:off x="622598" y="1053530"/>
            <a:ext cx="100811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优点：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1</a:t>
            </a:r>
            <a:r>
              <a:rPr lang="zh-CN" altLang="en-US" sz="2800" dirty="0">
                <a:solidFill>
                  <a:prstClr val="black"/>
                </a:solidFill>
              </a:rPr>
              <a:t>）开源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2</a:t>
            </a:r>
            <a:r>
              <a:rPr lang="zh-CN" altLang="en-US" sz="2800" dirty="0">
                <a:solidFill>
                  <a:prstClr val="black"/>
                </a:solidFill>
              </a:rPr>
              <a:t>）丰富的组件（例如按钮，图表，滑块等）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3</a:t>
            </a:r>
            <a:r>
              <a:rPr lang="zh-CN" altLang="en-US" sz="2800" dirty="0">
                <a:solidFill>
                  <a:prstClr val="black"/>
                </a:solidFill>
              </a:rPr>
              <a:t>）纯</a:t>
            </a:r>
            <a:r>
              <a:rPr lang="en-US" altLang="zh-CN" sz="2800" dirty="0">
                <a:solidFill>
                  <a:prstClr val="black"/>
                </a:solidFill>
              </a:rPr>
              <a:t>C</a:t>
            </a:r>
            <a:r>
              <a:rPr lang="zh-CN" altLang="en-US" sz="2800" dirty="0">
                <a:solidFill>
                  <a:prstClr val="black"/>
                </a:solidFill>
              </a:rPr>
              <a:t>，兼容性强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4</a:t>
            </a:r>
            <a:r>
              <a:rPr lang="zh-CN" altLang="en-US" sz="2800" dirty="0">
                <a:solidFill>
                  <a:prstClr val="black"/>
                </a:solidFill>
              </a:rPr>
              <a:t>）消耗的资源小（官方说法：</a:t>
            </a:r>
            <a:r>
              <a:rPr lang="en-US" altLang="zh-CN" sz="2800" dirty="0">
                <a:solidFill>
                  <a:prstClr val="black"/>
                </a:solidFill>
              </a:rPr>
              <a:t>64KB flash, 16KB RAM</a:t>
            </a:r>
            <a:r>
              <a:rPr lang="zh-CN" altLang="en-US" sz="2800" dirty="0">
                <a:solidFill>
                  <a:prstClr val="black"/>
                </a:solidFill>
              </a:rPr>
              <a:t>）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5</a:t>
            </a:r>
            <a:r>
              <a:rPr lang="zh-CN" altLang="en-US" sz="2800" dirty="0">
                <a:solidFill>
                  <a:prstClr val="black"/>
                </a:solidFill>
              </a:rPr>
              <a:t>）支持多种输入设备（按键，触摸板，鼠标，键盘 </a:t>
            </a:r>
            <a:r>
              <a:rPr lang="en-US" altLang="zh-CN" sz="2800" dirty="0" err="1">
                <a:solidFill>
                  <a:prstClr val="black"/>
                </a:solidFill>
              </a:rPr>
              <a:t>etc</a:t>
            </a:r>
            <a:r>
              <a:rPr lang="zh-CN" altLang="en-US" sz="2800" dirty="0">
                <a:solidFill>
                  <a:prstClr val="black"/>
                </a:solidFill>
              </a:rPr>
              <a:t>）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6</a:t>
            </a:r>
            <a:r>
              <a:rPr lang="zh-CN" altLang="en-US" sz="2800" dirty="0">
                <a:solidFill>
                  <a:prstClr val="black"/>
                </a:solidFill>
              </a:rPr>
              <a:t>）多语言 支持</a:t>
            </a:r>
            <a:r>
              <a:rPr lang="en-US" altLang="zh-CN" sz="2800" dirty="0">
                <a:solidFill>
                  <a:prstClr val="black"/>
                </a:solidFill>
              </a:rPr>
              <a:t>UTF-8</a:t>
            </a: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7</a:t>
            </a:r>
            <a:r>
              <a:rPr lang="zh-CN" altLang="en-US" sz="2800" dirty="0">
                <a:solidFill>
                  <a:prstClr val="black"/>
                </a:solidFill>
              </a:rPr>
              <a:t>）高级图形效果：动画，反锯齿，透明度，平滑滚动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algn="l"/>
            <a:r>
              <a:rPr lang="zh-CN" altLang="en-US" sz="2800" dirty="0">
                <a:solidFill>
                  <a:prstClr val="black"/>
                </a:solidFill>
              </a:rPr>
              <a:t>（</a:t>
            </a:r>
            <a:r>
              <a:rPr lang="en-US" altLang="zh-CN" sz="2800" dirty="0">
                <a:solidFill>
                  <a:prstClr val="black"/>
                </a:solidFill>
              </a:rPr>
              <a:t>8</a:t>
            </a:r>
            <a:r>
              <a:rPr lang="zh-CN" altLang="en-US" sz="2800" dirty="0">
                <a:solidFill>
                  <a:prstClr val="black"/>
                </a:solidFill>
              </a:rPr>
              <a:t>）支持多个和多种显示设备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algn="l"/>
            <a:endParaRPr lang="en-US" altLang="zh-CN" dirty="0"/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311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roller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滚轮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17422-E448-4237-A28B-720376918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2114928"/>
            <a:ext cx="5539563" cy="41546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79C6A69-DDB0-4889-81F1-B12286D45DC0}"/>
              </a:ext>
            </a:extLst>
          </p:cNvPr>
          <p:cNvSpPr txBox="1"/>
          <p:nvPr/>
        </p:nvSpPr>
        <p:spPr>
          <a:xfrm>
            <a:off x="5807174" y="1280439"/>
            <a:ext cx="6097772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roller_handler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 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.get_selected_str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"Selected month: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roller_demo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.roller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.set_options(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"January"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"February"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"March"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"April"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"July"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"August"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"September"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"October"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"November"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"December"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.roller.MODE.INIFINITE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.set_visible_row_count(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roller1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.set_event_cb(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.roller_handler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24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slider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滑块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10" name="499371e24b4ca734c0da7a926b2b4370">
            <a:hlinkClick r:id="" action="ppaction://media"/>
            <a:extLst>
              <a:ext uri="{FF2B5EF4-FFF2-40B4-BE49-F238E27FC236}">
                <a16:creationId xmlns:a16="http://schemas.microsoft.com/office/drawing/2014/main" id="{51BA7BE2-DF61-4381-8BDD-DF8CBFD2D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088221" y="1333461"/>
            <a:ext cx="2808312" cy="49847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0E16BD-491F-489C-AA44-72B0EF23063F}"/>
              </a:ext>
            </a:extLst>
          </p:cNvPr>
          <p:cNvSpPr txBox="1"/>
          <p:nvPr/>
        </p:nvSpPr>
        <p:spPr>
          <a:xfrm>
            <a:off x="5532123" y="981522"/>
            <a:ext cx="6108404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slider_handler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"Value: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zh-CN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.get_value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slider_demo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styles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large enough to make a circle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.body.shadow.width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.body.shadow.color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.body.padding.left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.body.padding.right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.body.padding.top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.body.padding.bottom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.body.opa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.OPA._70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.body.padding.top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.body.padding.bottom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slider</a:t>
            </a:r>
            <a:endParaRPr lang="en-US" altLang="zh-CN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.slider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.slider.STYLE.BG,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style_bg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.slider.STYLE.INDIC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style_indic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.slider.STYLE.KNOB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style_knob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slider_handler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slider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.set_value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.ANIM.ON)</a:t>
            </a:r>
          </a:p>
          <a:p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utime</a:t>
            </a:r>
            <a:r>
              <a:rPr lang="en-US" altLang="zh-CN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.sleep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577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spinbox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" name="a2a7c2812580f7571499c9631b42149b">
            <a:hlinkClick r:id="" action="ppaction://media"/>
            <a:extLst>
              <a:ext uri="{FF2B5EF4-FFF2-40B4-BE49-F238E27FC236}">
                <a16:creationId xmlns:a16="http://schemas.microsoft.com/office/drawing/2014/main" id="{27517260-3422-4704-84B6-F845673C4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30661" y="1183411"/>
            <a:ext cx="3048000" cy="5410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CF066F-428E-4243-964C-4BA2E4C0551B}"/>
              </a:ext>
            </a:extLst>
          </p:cNvPr>
          <p:cNvSpPr txBox="1"/>
          <p:nvPr/>
        </p:nvSpPr>
        <p:spPr>
          <a:xfrm>
            <a:off x="5859761" y="1487854"/>
            <a:ext cx="6097772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spinbox_handler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"Value: 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.get_value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.EVENT.CLICKED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For simple test: Click the </a:t>
            </a:r>
            <a:r>
              <a:rPr lang="en-US" altLang="zh-CN" sz="1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to increment its value</a:t>
            </a:r>
            <a:endParaRPr lang="en-US" altLang="zh-CN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.increment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spinbox_demo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.spinbox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.set_digit_format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.step_prev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.set_width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spinbox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.spinbox_handler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6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A6A954-5AA7-4D03-B409-9FF66AAD3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" y="1845618"/>
            <a:ext cx="5635452" cy="42265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281136-58F7-4E00-8C7F-7310ED7B40FE}"/>
              </a:ext>
            </a:extLst>
          </p:cNvPr>
          <p:cNvSpPr txBox="1"/>
          <p:nvPr/>
        </p:nvSpPr>
        <p:spPr>
          <a:xfrm>
            <a:off x="5766805" y="1053530"/>
            <a:ext cx="6097772" cy="51552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sw_handler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.EVENT.VALUE_CHANGED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"State: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% 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.get_state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zh-CN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sw_demo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styles for the switch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.body.padding.top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.body.padding.bottom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9fc8ef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.color_hex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9fc8ef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.body.padding.left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.body.padding.right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.body.padding.top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.body.padding.bottom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.body.shadow.width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.body.shadow.type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.SHADOW.BOTTOM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.style_pretty_color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.body.radius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.body.shadow.width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.body.shadow.type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.SHADOW.BOTTOM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switch and apply the styles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7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.sw.STYLE.BG,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.sw.STYLE.INDIC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.sw.STYLE.KNOB_ON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knob_on_style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.sw.STYLE.KNOB_OFF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knob_off_style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.sw_handler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Copy the first switch and turn it ON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sw2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.sw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sw1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sw2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.on(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.ANIM.ON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sw2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sw2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3526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13300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tabel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5794FB-D2F2-40CC-8F36-C9B0A2A757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2" y="1907736"/>
            <a:ext cx="5648822" cy="42366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9C00D5A-62A0-449E-BFC8-90861F1F5C50}"/>
              </a:ext>
            </a:extLst>
          </p:cNvPr>
          <p:cNvSpPr txBox="1"/>
          <p:nvPr/>
        </p:nvSpPr>
        <p:spPr>
          <a:xfrm>
            <a:off x="5807174" y="929484"/>
            <a:ext cx="6097772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table_demo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normal cell style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 =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altLang="zh-CN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Crealte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 header cell style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.style_copy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.style_plain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.body.border.width =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.body.border.color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.body.main_color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.body.grad_color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.color_make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C0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.table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.table.STYLE.CELL1,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.table.STYLE.CELL2, </a:t>
            </a:r>
            <a:r>
              <a:rPr lang="en-US" altLang="zh-CN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style_cell2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.table.STYLE.BG,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.style_transp_tight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.set_col_cnt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.set_row_cnt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.ALIGN.CENTER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Make the cells of the first row center aligned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.set_cell_align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.label.ALIGN.CENTER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.set_cell_align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.label.ALIGN.CENTER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Make the cells of the first row TYPE = 2 (use `style_cell2`)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.set_cell_type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.set_cell_type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Fill the first column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"Citron"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Fill the second column</a:t>
            </a:r>
            <a:endParaRPr lang="en-US" altLang="zh-CN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"$7"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"$4"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zh-CN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.set_cell_value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"$6"</a:t>
            </a:r>
            <a:r>
              <a:rPr lang="en-US" altLang="zh-CN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179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85308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tabview</a:t>
            </a: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标签视图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14F94B-9A1B-4E88-AA9A-F5675C636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3" y="1970647"/>
            <a:ext cx="5275412" cy="39565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D269DD-B796-46F3-9780-9C32E6EFEAC7}"/>
              </a:ext>
            </a:extLst>
          </p:cNvPr>
          <p:cNvSpPr txBox="1"/>
          <p:nvPr/>
        </p:nvSpPr>
        <p:spPr>
          <a:xfrm>
            <a:off x="5740035" y="1097269"/>
            <a:ext cx="6097772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tabview_demo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Tab view object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tabview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.tabview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3 tabs (the tabs are page (</a:t>
            </a:r>
            <a:r>
              <a:rPr lang="en-US" altLang="zh-CN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lv_page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 and can be scrolled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tabview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.add_tab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 1"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tabview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.add_tab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 2"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tabview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.add_tab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 3"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content to the tabs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"""This the first tab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If the content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of a tab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become too long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the it 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automatically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become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scrollable."""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 tab"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tab3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"Third tab"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76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85308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36C0D-6AF7-44EC-B7C0-C7BF23336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8" y="1845618"/>
            <a:ext cx="5382494" cy="40368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FEA1020-2354-4FA9-B0F3-5F8AD0DEF7C8}"/>
              </a:ext>
            </a:extLst>
          </p:cNvPr>
          <p:cNvSpPr txBox="1"/>
          <p:nvPr/>
        </p:nvSpPr>
        <p:spPr>
          <a:xfrm>
            <a:off x="5807174" y="950278"/>
            <a:ext cx="610308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ta_handler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.EVENT.INSERT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get inserted value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.C_Pointer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.ptr_val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.event_get_data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7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.str_val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7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zh-CN" sz="7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"Ready"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.EVENT.CLICKED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Focus on the clicked text area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kb_event_cb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event_kb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Just call the regular event handler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event_kb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.def_event_cb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ta_demo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HOR_RES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.disp_get_hor_res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.disp_get_default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the password box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.set_pwd_mode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.set_one_line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.set_width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HOR_RES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//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.set_pos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ta_handler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label and position it above the text box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pwd_label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pwd_label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"Password:"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pwd_label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.ALIGN.OUT_TOP_LEFT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the one-line mode text area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.set_pwd_mode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.set_cursor_type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.CURSOR.LINE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.CURSOR.HIDDEN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.ALIGN.IN_TOP_RIGHT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ta_handler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label and position it above the text box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oneline_label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oneline_label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"Text:"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oneline_label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oneline_ta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.ALIGN.OUT_TOP_LEFT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keyboard and make it fill the width of the above text areas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.set_pos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7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kb_event_cb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Setting a custom event handler stops the keyboard from closing automatically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.set_size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HOR_RES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7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pwd_ta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Focus it on one of the text areas to start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7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kb</a:t>
            </a:r>
            <a:r>
              <a:rPr lang="en-US" altLang="zh-CN" sz="7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.set_cursor_manage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7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zh-CN" sz="7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Automatically show/hide cursors on text areas</a:t>
            </a: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7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15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4D8E1-58F6-47C0-B228-A920FD7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 err="1"/>
              <a:t>Quecpython</a:t>
            </a:r>
            <a:r>
              <a:rPr lang="zh-CN" altLang="en-US" b="1" u="sng" dirty="0"/>
              <a:t>下</a:t>
            </a:r>
            <a:r>
              <a:rPr lang="en-US" altLang="zh-CN" b="1" u="sng" dirty="0"/>
              <a:t>LVGL</a:t>
            </a:r>
            <a:r>
              <a:rPr lang="zh-CN" altLang="en-US" b="1" u="sng" dirty="0"/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0D9D-74B1-47D6-8D63-6C25E0A79B20}"/>
              </a:ext>
            </a:extLst>
          </p:cNvPr>
          <p:cNvSpPr/>
          <p:nvPr/>
        </p:nvSpPr>
        <p:spPr>
          <a:xfrm>
            <a:off x="553514" y="1326201"/>
            <a:ext cx="2085308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 </a:t>
            </a:r>
            <a:r>
              <a:rPr lang="zh-CN" altLang="en-US" sz="1800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窗口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6FA7E8-60A8-4C6F-B1B4-A0FF379604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3" y="2061642"/>
            <a:ext cx="4392488" cy="32943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15A0F3-1D21-4E6C-B9BD-2935E46FC7E6}"/>
              </a:ext>
            </a:extLst>
          </p:cNvPr>
          <p:cNvSpPr txBox="1"/>
          <p:nvPr/>
        </p:nvSpPr>
        <p:spPr>
          <a:xfrm>
            <a:off x="5400932" y="1053530"/>
            <a:ext cx="6097772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win_demo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Create a window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.scr_act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.set_title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"Window title"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Set the title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control button to the header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.SYMBOL.CLOSE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close button and use built-in close action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close_btn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.win.close_event_cb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.add_btn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.SYMBOL.SETTINGS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      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a setup button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Add some dummy content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lv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.label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txt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.set_text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"""This is the content of the window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You can add control buttons to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the window header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The content area becomes automatically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scrollable is it's large enough.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You can scroll the content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See the scroll bar on the right!"""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</a:t>
            </a:r>
          </a:p>
          <a:p>
            <a:b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53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D5DE4-AD61-474C-841E-3203F9AB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目前遗留问题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9EBBF-36E8-4E93-AA61-04D9D70567A4}"/>
              </a:ext>
            </a:extLst>
          </p:cNvPr>
          <p:cNvSpPr txBox="1"/>
          <p:nvPr/>
        </p:nvSpPr>
        <p:spPr>
          <a:xfrm>
            <a:off x="766614" y="1053530"/>
            <a:ext cx="86409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quecpython</a:t>
            </a:r>
            <a:r>
              <a:rPr lang="zh-CN" altLang="en-US" dirty="0"/>
              <a:t>暂无输入设备注册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、外部字体和</a:t>
            </a:r>
            <a:r>
              <a:rPr lang="en-US" altLang="zh-CN" dirty="0"/>
              <a:t>TTF</a:t>
            </a:r>
            <a:r>
              <a:rPr lang="zh-CN" altLang="en-US" dirty="0"/>
              <a:t>字体暂未实现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、图片暂时不支持压缩格式输入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、文件系统暂未实现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、二维码（</a:t>
            </a:r>
            <a:r>
              <a:rPr lang="en-US" altLang="zh-CN" dirty="0" err="1"/>
              <a:t>qrcode</a:t>
            </a:r>
            <a:r>
              <a:rPr lang="zh-CN" altLang="en-US" dirty="0"/>
              <a:t>）暂未实现。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820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6565" y="3854529"/>
            <a:ext cx="5286412" cy="7217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05165" tIns="52583" rIns="105165" bIns="52583">
            <a:spAutoFit/>
          </a:bodyPr>
          <a:lstStyle/>
          <a:p>
            <a:pPr defTabSz="1088171">
              <a:lnSpc>
                <a:spcPts val="1600"/>
              </a:lnSpc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上海市闵行区田林路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1016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号科技绿洲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期（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区）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5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号楼      邮编：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200233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黑体" panose="02010609060101010101" pitchFamily="49" charset="-122"/>
            </a:endParaRPr>
          </a:p>
          <a:p>
            <a:pPr defTabSz="1088171">
              <a:lnSpc>
                <a:spcPts val="1600"/>
              </a:lnSpc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电话</a:t>
            </a:r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: +86-21-5108 6236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     全国热线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: 400 960 7678</a:t>
            </a:r>
            <a:endParaRPr lang="fr-FR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黑体" panose="02010609060101010101" pitchFamily="49" charset="-122"/>
            </a:endParaRPr>
          </a:p>
          <a:p>
            <a:pPr defTabSz="1088171">
              <a:lnSpc>
                <a:spcPts val="1600"/>
              </a:lnSpc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邮箱</a:t>
            </a:r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: </a:t>
            </a:r>
            <a:r>
              <a:rPr lang="fr-FR" altLang="zh-CN" sz="1050" b="1" dirty="0" err="1">
                <a:solidFill>
                  <a:srgbClr val="C00000"/>
                </a:solidFill>
                <a:cs typeface="Arial" panose="020B0604020202020204" pitchFamily="34" charset="0"/>
              </a:rPr>
              <a:t>info@quectel.com</a:t>
            </a:r>
            <a:r>
              <a:rPr lang="fr-FR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   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网址</a:t>
            </a:r>
            <a:r>
              <a:rPr lang="fr-F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黑体" panose="02010609060101010101" pitchFamily="49" charset="-122"/>
              </a:rPr>
              <a:t>: </a:t>
            </a:r>
            <a:r>
              <a:rPr lang="fr-FR" altLang="zh-CN" sz="1050" b="1" dirty="0" err="1">
                <a:solidFill>
                  <a:srgbClr val="C00000"/>
                </a:solidFill>
                <a:cs typeface="Arial" panose="020B0604020202020204" pitchFamily="34" charset="0"/>
              </a:rPr>
              <a:t>www.quectel.com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" name="标题 3"/>
          <p:cNvSpPr>
            <a:spLocks noGrp="1"/>
          </p:cNvSpPr>
          <p:nvPr/>
        </p:nvSpPr>
        <p:spPr bwMode="auto">
          <a:xfrm>
            <a:off x="5523702" y="2929728"/>
            <a:ext cx="2286016" cy="785818"/>
          </a:xfrm>
          <a:prstGeom prst="rect">
            <a:avLst/>
          </a:prstGeom>
          <a:noFill/>
          <a:ln>
            <a:noFill/>
          </a:ln>
        </p:spPr>
        <p:txBody>
          <a:bodyPr lIns="105165" tIns="52583" rIns="105165" bIns="52583" anchor="ctr"/>
          <a:lstStyle>
            <a:lvl1pPr algn="r" defTabSz="1087438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2pPr>
            <a:lvl3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3pPr>
            <a:lvl4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4pPr>
            <a:lvl5pPr algn="l" defTabSz="1087438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5pPr>
            <a:lvl6pPr marL="525828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6pPr>
            <a:lvl7pPr marL="1051655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7pPr>
            <a:lvl8pPr marL="1577483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8pPr>
            <a:lvl9pPr marL="2103311" algn="l" defTabSz="1088171" rtl="0" fontAlgn="base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595959"/>
                </a:solidFill>
                <a:latin typeface="Arial" charset="0"/>
                <a:ea typeface="宋体" charset="-122"/>
              </a:defRPr>
            </a:lvl9pPr>
          </a:lstStyle>
          <a:p>
            <a:pPr algn="l" defTabSz="946150">
              <a:spcBef>
                <a:spcPct val="50000"/>
              </a:spcBef>
              <a:defRPr/>
            </a:pPr>
            <a:r>
              <a:rPr lang="zh-CN" altLang="en-US" sz="4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  <a:endParaRPr lang="en-US" altLang="zh-CN" sz="1800" b="0" i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F:\Quectel 社交平台\微信\微信二维码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7312" y="2979548"/>
            <a:ext cx="1294888" cy="1294888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429915" y="4293890"/>
            <a:ext cx="12858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移远微信公众号</a:t>
            </a:r>
          </a:p>
        </p:txBody>
      </p:sp>
    </p:spTree>
    <p:extLst>
      <p:ext uri="{BB962C8B-B14F-4D97-AF65-F5344CB8AC3E}">
        <p14:creationId xmlns:p14="http://schemas.microsoft.com/office/powerpoint/2010/main" val="350229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04A1-2FB3-45B4-A239-703E043A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硬件要求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00B320-A855-4F0E-85A8-4D07F14FDF5E}"/>
              </a:ext>
            </a:extLst>
          </p:cNvPr>
          <p:cNvSpPr/>
          <p:nvPr/>
        </p:nvSpPr>
        <p:spPr>
          <a:xfrm>
            <a:off x="622598" y="1053530"/>
            <a:ext cx="1008112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effectLst/>
              </a:rPr>
              <a:t>资源要求：</a:t>
            </a:r>
          </a:p>
          <a:p>
            <a:pPr algn="l"/>
            <a:r>
              <a:rPr lang="zh-CN" altLang="en-US" dirty="0"/>
              <a:t>官方：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32 </a:t>
            </a:r>
            <a:r>
              <a:rPr lang="zh-CN" altLang="en-US" dirty="0"/>
              <a:t>或 </a:t>
            </a:r>
            <a:r>
              <a:rPr lang="en-US" altLang="zh-CN" dirty="0"/>
              <a:t>64 </a:t>
            </a:r>
            <a:r>
              <a:rPr lang="zh-CN" altLang="en-US" dirty="0"/>
              <a:t>位微控制器或处理器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推荐大于 </a:t>
            </a:r>
            <a:r>
              <a:rPr lang="en-US" altLang="zh-CN" dirty="0"/>
              <a:t>16 MHz </a:t>
            </a:r>
            <a:r>
              <a:rPr lang="zh-CN" altLang="en-US" dirty="0"/>
              <a:t>的时钟速度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闪存</a:t>
            </a:r>
            <a:r>
              <a:rPr lang="en-US" altLang="zh-CN" dirty="0"/>
              <a:t>/ROM</a:t>
            </a:r>
            <a:r>
              <a:rPr lang="zh-CN" altLang="en-US" dirty="0"/>
              <a:t>：非常重要的组件大于 </a:t>
            </a:r>
            <a:r>
              <a:rPr lang="en-US" altLang="zh-CN" dirty="0"/>
              <a:t>64 kB</a:t>
            </a:r>
            <a:r>
              <a:rPr lang="zh-CN" altLang="en-US" dirty="0"/>
              <a:t>（建议大于 </a:t>
            </a:r>
            <a:r>
              <a:rPr lang="en-US" altLang="zh-CN" dirty="0"/>
              <a:t>180 kB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27050" lvl="1" indent="0"/>
            <a:endParaRPr lang="zh-CN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内存：</a:t>
            </a:r>
          </a:p>
          <a:p>
            <a:pPr marL="1287463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静态 </a:t>
            </a:r>
            <a:r>
              <a:rPr lang="en-US" altLang="zh-CN" dirty="0"/>
              <a:t>RAM </a:t>
            </a:r>
            <a:r>
              <a:rPr lang="zh-CN" altLang="en-US" dirty="0"/>
              <a:t>使用量：大约 </a:t>
            </a:r>
            <a:r>
              <a:rPr lang="en-US" altLang="zh-CN" dirty="0"/>
              <a:t>8 </a:t>
            </a:r>
            <a:r>
              <a:rPr lang="zh-CN" altLang="en-US" dirty="0"/>
              <a:t>到 </a:t>
            </a:r>
            <a:r>
              <a:rPr lang="en-US" altLang="zh-CN" dirty="0"/>
              <a:t>16 kB</a:t>
            </a:r>
            <a:r>
              <a:rPr lang="zh-CN" altLang="en-US" dirty="0"/>
              <a:t>，具体取决于使用的功能和对象类型</a:t>
            </a:r>
          </a:p>
          <a:p>
            <a:pPr marL="1287463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堆栈：大于</a:t>
            </a:r>
            <a:r>
              <a:rPr lang="en-US" altLang="zh-CN" dirty="0"/>
              <a:t>2kB</a:t>
            </a:r>
            <a:r>
              <a:rPr lang="zh-CN" altLang="en-US" dirty="0"/>
              <a:t>（建议大于</a:t>
            </a:r>
            <a:r>
              <a:rPr lang="en-US" altLang="zh-CN" dirty="0"/>
              <a:t>4kB</a:t>
            </a:r>
            <a:r>
              <a:rPr lang="zh-CN" altLang="en-US" dirty="0"/>
              <a:t>）</a:t>
            </a:r>
          </a:p>
          <a:p>
            <a:pPr marL="1287463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动态数据（堆）：大于 </a:t>
            </a:r>
            <a:r>
              <a:rPr lang="en-US" altLang="zh-CN" dirty="0"/>
              <a:t>4 KB</a:t>
            </a:r>
            <a:r>
              <a:rPr lang="zh-CN" altLang="en-US" dirty="0"/>
              <a:t>（如果使用多个对象，建议大于 </a:t>
            </a:r>
            <a:r>
              <a:rPr lang="en-US" altLang="zh-CN" dirty="0"/>
              <a:t>16 KB</a:t>
            </a:r>
            <a:r>
              <a:rPr lang="zh-CN" altLang="en-US" dirty="0"/>
              <a:t>）。</a:t>
            </a:r>
            <a:r>
              <a:rPr lang="en-US" altLang="zh-CN" dirty="0"/>
              <a:t>LV_MEM_SIZ E</a:t>
            </a:r>
            <a:r>
              <a:rPr lang="zh-CN" altLang="en-US" dirty="0"/>
              <a:t>在</a:t>
            </a:r>
            <a:r>
              <a:rPr lang="en-US" altLang="zh-CN" dirty="0" err="1"/>
              <a:t>lv_conf.h</a:t>
            </a:r>
            <a:r>
              <a:rPr lang="en-US" altLang="zh-CN" dirty="0"/>
              <a:t> </a:t>
            </a:r>
            <a:r>
              <a:rPr lang="zh-CN" altLang="en-US" dirty="0"/>
              <a:t>中设置</a:t>
            </a:r>
          </a:p>
          <a:p>
            <a:pPr marL="1287463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显示缓冲区：大于“水平分辨率”像素（建议大于 </a:t>
            </a:r>
            <a:r>
              <a:rPr lang="en-US" altLang="zh-CN" dirty="0"/>
              <a:t>10 × </a:t>
            </a:r>
            <a:r>
              <a:rPr lang="zh-CN" altLang="en-US" dirty="0"/>
              <a:t>“水平分辨率”）</a:t>
            </a:r>
          </a:p>
          <a:p>
            <a:pPr algn="l"/>
            <a:r>
              <a:rPr lang="zh-CN" altLang="en-US" dirty="0"/>
              <a:t>实际：</a:t>
            </a:r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字体库：</a:t>
            </a:r>
            <a:r>
              <a:rPr lang="en-US" altLang="zh-CN" dirty="0"/>
              <a:t>RO </a:t>
            </a:r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缓冲区：</a:t>
            </a:r>
            <a:r>
              <a:rPr lang="en-US" altLang="zh-CN" dirty="0"/>
              <a:t>w * h * 2</a:t>
            </a:r>
          </a:p>
          <a:p>
            <a:pPr algn="l"/>
            <a:endParaRPr lang="en-US" altLang="zh-CN" dirty="0"/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89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04A1-2FB3-45B4-A239-703E043A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简谈架构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00B320-A855-4F0E-85A8-4D07F14FDF5E}"/>
              </a:ext>
            </a:extLst>
          </p:cNvPr>
          <p:cNvSpPr/>
          <p:nvPr/>
        </p:nvSpPr>
        <p:spPr>
          <a:xfrm>
            <a:off x="5807174" y="1721634"/>
            <a:ext cx="49207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应用程序可以与库通信以创建 </a:t>
            </a:r>
            <a:r>
              <a:rPr lang="en-US" altLang="zh-CN" dirty="0"/>
              <a:t>GUI</a:t>
            </a:r>
            <a:r>
              <a:rPr lang="zh-CN" altLang="en-US" dirty="0"/>
              <a:t>。它包含一个 </a:t>
            </a:r>
            <a:r>
              <a:rPr lang="en-US" altLang="zh-CN" dirty="0"/>
              <a:t>HAL</a:t>
            </a:r>
            <a:r>
              <a:rPr lang="zh-CN" altLang="en-US" dirty="0"/>
              <a:t>（硬件抽象层）接口来注册您的显示和输入设备驱动程序。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2639E7-463D-4C87-84C4-A4A503C3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6" y="1269554"/>
            <a:ext cx="4391025" cy="26479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7E6DBA3-8390-4ED4-A07E-6F227D112559}"/>
              </a:ext>
            </a:extLst>
          </p:cNvPr>
          <p:cNvSpPr/>
          <p:nvPr/>
        </p:nvSpPr>
        <p:spPr>
          <a:xfrm>
            <a:off x="622598" y="4338742"/>
            <a:ext cx="108761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>
                <a:effectLst/>
              </a:rPr>
              <a:t>lv_hal_disp.c</a:t>
            </a:r>
            <a:r>
              <a:rPr lang="en-US" altLang="zh-CN" dirty="0">
                <a:effectLst/>
              </a:rPr>
              <a:t> ==&gt; </a:t>
            </a:r>
            <a:r>
              <a:rPr lang="en-US" altLang="zh-CN" dirty="0" err="1">
                <a:effectLst/>
              </a:rPr>
              <a:t>lv_disp_drv_register</a:t>
            </a:r>
            <a:r>
              <a:rPr lang="en-US" altLang="zh-CN" dirty="0">
                <a:effectLst/>
              </a:rPr>
              <a:t>  	</a:t>
            </a:r>
            <a:r>
              <a:rPr lang="zh-CN" altLang="en-US" dirty="0">
                <a:effectLst/>
              </a:rPr>
              <a:t>注册显示设备驱动</a:t>
            </a:r>
            <a:endParaRPr lang="en-US" altLang="zh-CN" dirty="0">
              <a:effectLst/>
            </a:endParaRPr>
          </a:p>
          <a:p>
            <a:r>
              <a:rPr lang="da-DK" altLang="zh-CN" dirty="0">
                <a:effectLst/>
              </a:rPr>
              <a:t>lv_hal_indev.c ==&gt; lv_indev_drv_register	</a:t>
            </a:r>
            <a:r>
              <a:rPr lang="zh-CN" altLang="en-US" dirty="0">
                <a:effectLst/>
              </a:rPr>
              <a:t>注册输入设备驱动</a:t>
            </a:r>
            <a:endParaRPr lang="en-US" altLang="zh-CN" dirty="0">
              <a:effectLst/>
            </a:endParaRPr>
          </a:p>
          <a:p>
            <a:r>
              <a:rPr lang="en-US" altLang="zh-CN" dirty="0" err="1">
                <a:effectLst/>
              </a:rPr>
              <a:t>lv_hal_tick.c</a:t>
            </a:r>
            <a:r>
              <a:rPr lang="en-US" altLang="zh-CN" dirty="0">
                <a:effectLst/>
              </a:rPr>
              <a:t> ==》</a:t>
            </a:r>
            <a:r>
              <a:rPr lang="en-US" altLang="zh-CN" dirty="0" err="1">
                <a:effectLst/>
              </a:rPr>
              <a:t>lv_tick_inc</a:t>
            </a:r>
            <a:r>
              <a:rPr lang="en-US" altLang="zh-CN" dirty="0"/>
              <a:t>		</a:t>
            </a:r>
            <a:r>
              <a:rPr lang="zh-CN" altLang="en-US" dirty="0"/>
              <a:t>为</a:t>
            </a:r>
            <a:r>
              <a:rPr lang="en-US" altLang="zh-CN" dirty="0" err="1"/>
              <a:t>lvgl</a:t>
            </a:r>
            <a:r>
              <a:rPr lang="zh-CN" altLang="en-US" dirty="0"/>
              <a:t>提供时钟支持</a:t>
            </a:r>
            <a:endParaRPr lang="da-DK" altLang="zh-CN" dirty="0">
              <a:effectLst/>
            </a:endParaRPr>
          </a:p>
          <a:p>
            <a:pPr algn="l"/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513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604A1-2FB3-45B4-A239-703E043A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绘制流程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DB3AC-7C73-4547-94EF-1A9ABE46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1091406"/>
            <a:ext cx="60579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5D49EC-F5FD-4BD8-A225-EEC961D35E23}"/>
              </a:ext>
            </a:extLst>
          </p:cNvPr>
          <p:cNvSpPr/>
          <p:nvPr/>
        </p:nvSpPr>
        <p:spPr>
          <a:xfrm>
            <a:off x="550590" y="1557586"/>
            <a:ext cx="100811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</a:rPr>
              <a:t>LVGL[objects</a:t>
            </a:r>
            <a:r>
              <a:rPr lang="zh-CN" altLang="en-US" sz="2800" dirty="0">
                <a:solidFill>
                  <a:prstClr val="black"/>
                </a:solidFill>
              </a:rPr>
              <a:t>对象</a:t>
            </a:r>
            <a:r>
              <a:rPr lang="en-US" altLang="zh-CN" sz="2800" dirty="0">
                <a:solidFill>
                  <a:prstClr val="black"/>
                </a:solidFill>
              </a:rPr>
              <a:t>]</a:t>
            </a:r>
            <a:r>
              <a:rPr lang="zh-CN" altLang="en-US" sz="2800" dirty="0">
                <a:solidFill>
                  <a:prstClr val="black"/>
                </a:solidFill>
              </a:rPr>
              <a:t>介绍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lang="en-US" altLang="zh-CN" sz="2800" dirty="0">
              <a:solidFill>
                <a:prstClr val="black"/>
              </a:solidFill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altLang="zh-CN" sz="2800" dirty="0">
              <a:solidFill>
                <a:prstClr val="black"/>
              </a:solidFill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LVGL[event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事件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t>介绍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L="285750" marR="0" lvl="0" indent="-28575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</a:rPr>
              <a:t>LVGL[style</a:t>
            </a:r>
            <a:r>
              <a:rPr lang="zh-CN" altLang="en-US" sz="2800" dirty="0">
                <a:solidFill>
                  <a:prstClr val="black"/>
                </a:solidFill>
              </a:rPr>
              <a:t>风格</a:t>
            </a:r>
            <a:r>
              <a:rPr lang="en-US" altLang="zh-CN" sz="2800" dirty="0">
                <a:solidFill>
                  <a:prstClr val="black"/>
                </a:solidFill>
              </a:rPr>
              <a:t>]</a:t>
            </a:r>
            <a:r>
              <a:rPr lang="zh-CN" altLang="en-US" sz="2800" dirty="0">
                <a:solidFill>
                  <a:prstClr val="black"/>
                </a:solidFill>
              </a:rPr>
              <a:t>介绍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  <a:p>
            <a:pPr marR="0" lvl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2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3420-5A1B-4D1E-863A-36E3061C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u="sng" dirty="0"/>
              <a:t>LVGL</a:t>
            </a:r>
            <a:r>
              <a:rPr lang="zh-CN" altLang="en-US" b="1" u="sng" dirty="0"/>
              <a:t>概念概述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376E4B-0CE7-47C4-88C2-8D18FB451CFD}"/>
              </a:ext>
            </a:extLst>
          </p:cNvPr>
          <p:cNvSpPr/>
          <p:nvPr/>
        </p:nvSpPr>
        <p:spPr>
          <a:xfrm>
            <a:off x="436056" y="1518092"/>
            <a:ext cx="100516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littleVGL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是以对象为概念的，而其最核心的基本对象就是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lv_obj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控件。其它的所有专用控件（比如按钮，标签，列表等）都是在此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lv_obj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对象的基础上衍生出来的。</a:t>
            </a:r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    对象的创建和删除分别为 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lv.obj()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和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lv.obj.delete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()</a:t>
            </a:r>
          </a:p>
          <a:p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基本属性：</a:t>
            </a:r>
          </a:p>
          <a:p>
            <a:pPr algn="l"/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每个对象都有基本属性，如下，可以通过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lv.obj.set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_... </a:t>
            </a:r>
            <a:r>
              <a:rPr lang="en-US" altLang="zh-CN" sz="1600" dirty="0" err="1">
                <a:solidFill>
                  <a:srgbClr val="666666"/>
                </a:solidFill>
                <a:latin typeface="宋体" panose="02010600030101010101" pitchFamily="2" charset="-122"/>
              </a:rPr>
              <a:t>lv.obj.get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_...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设置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获取属性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.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位置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(Position)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大小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(Size)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父类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(Parent)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是否可拖拽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(Drag enable)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是否可点击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(Click enable)</a:t>
            </a:r>
          </a:p>
          <a:p>
            <a:pPr algn="l"/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* </a:t>
            </a:r>
            <a:r>
              <a:rPr lang="zh-CN" altLang="en-US" sz="1600" dirty="0">
                <a:solidFill>
                  <a:srgbClr val="666666"/>
                </a:solidFill>
                <a:latin typeface="宋体" panose="02010600030101010101" pitchFamily="2" charset="-122"/>
              </a:rPr>
              <a:t>对齐方式</a:t>
            </a:r>
            <a:r>
              <a:rPr lang="en-US" altLang="zh-CN" sz="1600" dirty="0">
                <a:solidFill>
                  <a:srgbClr val="666666"/>
                </a:solidFill>
                <a:latin typeface="宋体" panose="02010600030101010101" pitchFamily="2" charset="-122"/>
              </a:rPr>
              <a:t>(Alignment)</a:t>
            </a:r>
          </a:p>
          <a:p>
            <a:endParaRPr lang="en-US" altLang="zh-CN" sz="1600" dirty="0">
              <a:solidFill>
                <a:srgbClr val="666666"/>
              </a:solidFill>
              <a:latin typeface="宋体" panose="02010600030101010101" pitchFamily="2" charset="-122"/>
            </a:endParaRPr>
          </a:p>
          <a:p>
            <a:pPr algn="l"/>
            <a:endParaRPr lang="zh-CN" altLang="en-US" sz="1600" dirty="0">
              <a:solidFill>
                <a:srgbClr val="666666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050EC-B2F7-43F1-AD3A-EB22B5B066E7}"/>
              </a:ext>
            </a:extLst>
          </p:cNvPr>
          <p:cNvSpPr/>
          <p:nvPr/>
        </p:nvSpPr>
        <p:spPr>
          <a:xfrm>
            <a:off x="553514" y="991447"/>
            <a:ext cx="1858916" cy="4320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Objects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369552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44216</TotalTime>
  <Words>12686</Words>
  <Application>Microsoft Office PowerPoint</Application>
  <PresentationFormat>自定义</PresentationFormat>
  <Paragraphs>890</Paragraphs>
  <Slides>49</Slides>
  <Notes>32</Notes>
  <HiddenSlides>0</HiddenSlides>
  <MMClips>10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-apple-system</vt:lpstr>
      <vt:lpstr>黑体</vt:lpstr>
      <vt:lpstr>宋体</vt:lpstr>
      <vt:lpstr>微软雅黑</vt:lpstr>
      <vt:lpstr>微软雅黑</vt:lpstr>
      <vt:lpstr>Arial</vt:lpstr>
      <vt:lpstr>Calibri</vt:lpstr>
      <vt:lpstr>Consolas</vt:lpstr>
      <vt:lpstr>Verdana</vt:lpstr>
      <vt:lpstr>Wingdings</vt:lpstr>
      <vt:lpstr>Office 主题</vt:lpstr>
      <vt:lpstr>1_Office 主题</vt:lpstr>
      <vt:lpstr>LVGL开发及应用</vt:lpstr>
      <vt:lpstr>PowerPoint 演示文稿</vt:lpstr>
      <vt:lpstr>LVGL介绍</vt:lpstr>
      <vt:lpstr>LVGL优缺点</vt:lpstr>
      <vt:lpstr>LVGL硬件要求</vt:lpstr>
      <vt:lpstr>LVGL简谈架构</vt:lpstr>
      <vt:lpstr>LVGL绘制流程</vt:lpstr>
      <vt:lpstr>LVGL概念概述</vt:lpstr>
      <vt:lpstr>LVGL概念概述</vt:lpstr>
      <vt:lpstr>LVGL概念概述</vt:lpstr>
      <vt:lpstr>LVGL概念概述</vt:lpstr>
      <vt:lpstr>LVGL概念概述</vt:lpstr>
      <vt:lpstr>LVGL概念概述</vt:lpstr>
      <vt:lpstr>LVGL使用扩展</vt:lpstr>
      <vt:lpstr>LVGL使用扩展</vt:lpstr>
      <vt:lpstr>LVGL使用扩展</vt:lpstr>
      <vt:lpstr>LVGL使用扩展</vt:lpstr>
      <vt:lpstr>LVGL使用扩展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Quecpython下LVGL使用</vt:lpstr>
      <vt:lpstr>目前遗留问题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Robert</dc:creator>
  <cp:lastModifiedBy>Felix Ye(叶剑)</cp:lastModifiedBy>
  <cp:revision>3072</cp:revision>
  <dcterms:modified xsi:type="dcterms:W3CDTF">2021-08-30T07:56:36Z</dcterms:modified>
</cp:coreProperties>
</file>